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0" r:id="rId1"/>
    <p:sldMasterId id="2147483683" r:id="rId2"/>
  </p:sldMasterIdLst>
  <p:notesMasterIdLst>
    <p:notesMasterId r:id="rId21"/>
  </p:notesMasterIdLst>
  <p:handoutMasterIdLst>
    <p:handoutMasterId r:id="rId22"/>
  </p:handoutMasterIdLst>
  <p:sldIdLst>
    <p:sldId id="256" r:id="rId3"/>
    <p:sldId id="281" r:id="rId4"/>
    <p:sldId id="405" r:id="rId5"/>
    <p:sldId id="358" r:id="rId6"/>
    <p:sldId id="362" r:id="rId7"/>
    <p:sldId id="265" r:id="rId8"/>
    <p:sldId id="280" r:id="rId9"/>
    <p:sldId id="408" r:id="rId10"/>
    <p:sldId id="409" r:id="rId11"/>
    <p:sldId id="410" r:id="rId12"/>
    <p:sldId id="411" r:id="rId13"/>
    <p:sldId id="412" r:id="rId14"/>
    <p:sldId id="413" r:id="rId15"/>
    <p:sldId id="414" r:id="rId16"/>
    <p:sldId id="407" r:id="rId17"/>
    <p:sldId id="404" r:id="rId18"/>
    <p:sldId id="402" r:id="rId19"/>
    <p:sldId id="403" r:id="rId2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linded author" initials="ABC" lastIdx="14" clrIdx="0">
    <p:extLst>
      <p:ext uri="{19B8F6BF-5375-455C-9EA6-DF929625EA0E}">
        <p15:presenceInfo xmlns:p15="http://schemas.microsoft.com/office/powerpoint/2012/main" userId="blinded auth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13" autoAdjust="0"/>
    <p:restoredTop sz="80539" autoAdjust="0"/>
  </p:normalViewPr>
  <p:slideViewPr>
    <p:cSldViewPr snapToGrid="0">
      <p:cViewPr varScale="1">
        <p:scale>
          <a:sx n="92" d="100"/>
          <a:sy n="92" d="100"/>
        </p:scale>
        <p:origin x="750" y="78"/>
      </p:cViewPr>
      <p:guideLst/>
    </p:cSldViewPr>
  </p:slideViewPr>
  <p:outlineViewPr>
    <p:cViewPr>
      <p:scale>
        <a:sx n="33" d="100"/>
        <a:sy n="33" d="100"/>
      </p:scale>
      <p:origin x="0" y="-12906"/>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D13ADCB0-1F59-4B39-9BB4-9362D092B927}" type="datetimeFigureOut">
              <a:rPr lang="en-US" smtClean="0"/>
              <a:t>5/2/2019</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F5727B1D-6781-4626-B45A-15E558DD6ABB}" type="slidenum">
              <a:rPr lang="en-US" smtClean="0"/>
              <a:t>‹#›</a:t>
            </a:fld>
            <a:endParaRPr lang="en-US"/>
          </a:p>
        </p:txBody>
      </p:sp>
    </p:spTree>
    <p:extLst>
      <p:ext uri="{BB962C8B-B14F-4D97-AF65-F5344CB8AC3E}">
        <p14:creationId xmlns:p14="http://schemas.microsoft.com/office/powerpoint/2010/main" val="13407466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FDBDFA9-A686-46C6-930E-9555A9ECBF86}" type="datetimeFigureOut">
              <a:rPr lang="en-US" smtClean="0"/>
              <a:t>5/2/2019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0A129A5-B0C4-452A-B9CF-46CA55E7723B}" type="slidenum">
              <a:rPr lang="en-US" smtClean="0"/>
              <a:t>‹#›</a:t>
            </a:fld>
            <a:endParaRPr lang="en-US"/>
          </a:p>
        </p:txBody>
      </p:sp>
    </p:spTree>
    <p:extLst>
      <p:ext uri="{BB962C8B-B14F-4D97-AF65-F5344CB8AC3E}">
        <p14:creationId xmlns:p14="http://schemas.microsoft.com/office/powerpoint/2010/main" val="81616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integration.samhsa.gov/images/res/CAGEAID.pdf"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www.integration.samhsa.gov/images/res/tool_auditc.pdf"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cap="none" dirty="0" smtClean="0">
                <a:latin typeface="Arial" panose="020B0604020202020204" pitchFamily="34" charset="0"/>
                <a:cs typeface="Arial" panose="020B0604020202020204" pitchFamily="34" charset="0"/>
              </a:rPr>
              <a:t>I prefer</a:t>
            </a:r>
            <a:r>
              <a:rPr lang="en-US" cap="none" baseline="0" dirty="0" smtClean="0">
                <a:latin typeface="Arial" panose="020B0604020202020204" pitchFamily="34" charset="0"/>
                <a:cs typeface="Arial" panose="020B0604020202020204" pitchFamily="34" charset="0"/>
              </a:rPr>
              <a:t> NIDA-Quick screen since it is an in-depth one question screener that screens for all </a:t>
            </a:r>
            <a:r>
              <a:rPr lang="en-US" cap="none" baseline="0" dirty="0" err="1" smtClean="0">
                <a:latin typeface="Arial" panose="020B0604020202020204" pitchFamily="34" charset="0"/>
                <a:cs typeface="Arial" panose="020B0604020202020204" pitchFamily="34" charset="0"/>
              </a:rPr>
              <a:t>substnaces</a:t>
            </a:r>
            <a:r>
              <a:rPr lang="en-US" cap="none" baseline="0" dirty="0" smtClean="0">
                <a:latin typeface="Arial" panose="020B0604020202020204" pitchFamily="34" charset="0"/>
                <a:cs typeface="Arial" panose="020B0604020202020204" pitchFamily="34" charset="0"/>
              </a:rPr>
              <a:t>.  </a:t>
            </a:r>
            <a:r>
              <a:rPr lang="en-US" cap="none" dirty="0" smtClean="0">
                <a:latin typeface="Arial" panose="020B0604020202020204" pitchFamily="34" charset="0"/>
                <a:cs typeface="Arial" panose="020B0604020202020204" pitchFamily="34" charset="0"/>
              </a:rPr>
              <a:t>If the patient says “never” for all drugs in the Quick Screen, reinforce abstinence. Screening is complete. CLICK</a:t>
            </a:r>
          </a:p>
          <a:p>
            <a:endParaRPr lang="en-US" cap="none" dirty="0" smtClean="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smtClean="0">
                <a:solidFill>
                  <a:schemeClr val="tx1"/>
                </a:solidFill>
                <a:effectLst/>
                <a:latin typeface="+mn-lt"/>
                <a:ea typeface="+mn-ea"/>
                <a:cs typeface="+mn-cs"/>
                <a:hlinkClick r:id="rId3"/>
              </a:rPr>
              <a:t>CAGE AID</a:t>
            </a:r>
            <a:r>
              <a:rPr lang="en-US" sz="1200" b="0" i="0" kern="1200" dirty="0" smtClean="0">
                <a:solidFill>
                  <a:schemeClr val="tx1"/>
                </a:solidFill>
                <a:effectLst/>
                <a:latin typeface="+mn-lt"/>
                <a:ea typeface="+mn-ea"/>
                <a:cs typeface="+mn-cs"/>
              </a:rPr>
              <a:t> is a commonly used, 5- question tool used to screen for drug and alcohol use.  The CAGE Assessment is a quick questionnaire to help determine if an alcohol or</a:t>
            </a:r>
            <a:r>
              <a:rPr lang="en-US" sz="1200" b="0" i="0" kern="1200" baseline="0" dirty="0" smtClean="0">
                <a:solidFill>
                  <a:schemeClr val="tx1"/>
                </a:solidFill>
                <a:effectLst/>
                <a:latin typeface="+mn-lt"/>
                <a:ea typeface="+mn-ea"/>
                <a:cs typeface="+mn-cs"/>
              </a:rPr>
              <a:t> drug</a:t>
            </a:r>
            <a:r>
              <a:rPr lang="en-US" sz="1200" b="0" i="0" kern="1200" dirty="0" smtClean="0">
                <a:solidFill>
                  <a:schemeClr val="tx1"/>
                </a:solidFill>
                <a:effectLst/>
                <a:latin typeface="+mn-lt"/>
                <a:ea typeface="+mn-ea"/>
                <a:cs typeface="+mn-cs"/>
              </a:rPr>
              <a:t> assessment is needed. If a person answers yes to two or more questions, a complete assessment is advised. With sensitivities and specificities up to 77 and 85% respectively.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smtClean="0">
                <a:solidFill>
                  <a:schemeClr val="tx1"/>
                </a:solidFill>
                <a:effectLst/>
                <a:latin typeface="+mn-lt"/>
                <a:ea typeface="+mn-ea"/>
                <a:cs typeface="+mn-cs"/>
                <a:hlinkClick r:id="rId4"/>
              </a:rPr>
              <a:t>AUDIT-C</a:t>
            </a:r>
            <a:r>
              <a:rPr lang="en-US" sz="1200" b="0" i="0" kern="1200" dirty="0" smtClean="0">
                <a:solidFill>
                  <a:schemeClr val="tx1"/>
                </a:solidFill>
                <a:effectLst/>
                <a:latin typeface="+mn-lt"/>
                <a:ea typeface="+mn-ea"/>
                <a:cs typeface="+mn-cs"/>
              </a:rPr>
              <a:t> is a simple 3-question screen for hazardous or harmful drinking that can stand alone or be incorporated into general health history questionnaires.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endParaRPr lang="en-US" cap="none" dirty="0" smtClean="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119E6617-AAB7-43BC-827D-1EA25047AB7C}" type="slidenum">
              <a:rPr lang="en-US" smtClean="0"/>
              <a:t>9</a:t>
            </a:fld>
            <a:endParaRPr lang="en-US"/>
          </a:p>
        </p:txBody>
      </p:sp>
    </p:spTree>
    <p:extLst>
      <p:ext uri="{BB962C8B-B14F-4D97-AF65-F5344CB8AC3E}">
        <p14:creationId xmlns:p14="http://schemas.microsoft.com/office/powerpoint/2010/main" val="3756834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cap="none" dirty="0" smtClean="0">
                <a:latin typeface="Arial" panose="020B0604020202020204" pitchFamily="34" charset="0"/>
                <a:cs typeface="Arial" panose="020B0604020202020204" pitchFamily="34" charset="0"/>
              </a:rPr>
              <a:t>If patient says “Yes” to one or more days of heavy drinking, note that patient is an at-risk drinker. </a:t>
            </a:r>
            <a:r>
              <a:rPr lang="en-US" cap="none" baseline="0" dirty="0" smtClean="0">
                <a:latin typeface="Arial" panose="020B0604020202020204" pitchFamily="34" charset="0"/>
                <a:cs typeface="Arial" panose="020B0604020202020204" pitchFamily="34" charset="0"/>
              </a:rPr>
              <a:t>At this point screen for alcohol use disorders with a more in depth screener.  Also, p</a:t>
            </a:r>
            <a:r>
              <a:rPr lang="en-US" cap="none" dirty="0" smtClean="0">
                <a:latin typeface="Arial" panose="020B0604020202020204" pitchFamily="34" charset="0"/>
                <a:cs typeface="Arial" panose="020B0604020202020204" pitchFamily="34" charset="0"/>
              </a:rPr>
              <a:t>lease see NIAAA website “How to Help Patients Who Drink Too Much: A Clinical Approach”.</a:t>
            </a:r>
            <a:r>
              <a:rPr lang="en-US" cap="none" baseline="0" dirty="0" smtClean="0">
                <a:latin typeface="Arial" panose="020B0604020202020204" pitchFamily="34" charset="0"/>
                <a:cs typeface="Arial" panose="020B0604020202020204" pitchFamily="34" charset="0"/>
              </a:rPr>
              <a:t>   This is listed in the references</a:t>
            </a:r>
            <a:endParaRPr lang="en-US" cap="none" dirty="0" smtClean="0">
              <a:latin typeface="Arial" panose="020B0604020202020204" pitchFamily="34" charset="0"/>
              <a:cs typeface="Arial" panose="020B0604020202020204" pitchFamily="34" charset="0"/>
            </a:endParaRPr>
          </a:p>
          <a:p>
            <a:pPr lvl="1"/>
            <a:endParaRPr lang="en-US" cap="none" dirty="0" smtClean="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119E6617-AAB7-43BC-827D-1EA25047AB7C}" type="slidenum">
              <a:rPr lang="en-US" smtClean="0"/>
              <a:t>10</a:t>
            </a:fld>
            <a:endParaRPr lang="en-US"/>
          </a:p>
        </p:txBody>
      </p:sp>
    </p:spTree>
    <p:extLst>
      <p:ext uri="{BB962C8B-B14F-4D97-AF65-F5344CB8AC3E}">
        <p14:creationId xmlns:p14="http://schemas.microsoft.com/office/powerpoint/2010/main" val="2238876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cap="none" dirty="0" smtClean="0">
                <a:latin typeface="Arial" panose="020B0604020202020204" pitchFamily="34" charset="0"/>
                <a:cs typeface="Arial" panose="020B0604020202020204" pitchFamily="34" charset="0"/>
              </a:rPr>
              <a:t>AUDIT,</a:t>
            </a:r>
            <a:r>
              <a:rPr lang="en-US" cap="none" baseline="0" dirty="0" smtClean="0">
                <a:latin typeface="Arial" panose="020B0604020202020204" pitchFamily="34" charset="0"/>
                <a:cs typeface="Arial" panose="020B0604020202020204" pitchFamily="34" charset="0"/>
              </a:rPr>
              <a:t> or </a:t>
            </a:r>
            <a:r>
              <a:rPr lang="en-US" sz="1200" b="0" i="0" kern="1200" dirty="0" smtClean="0">
                <a:solidFill>
                  <a:schemeClr val="tx1"/>
                </a:solidFill>
                <a:effectLst/>
                <a:latin typeface="+mn-lt"/>
                <a:ea typeface="+mn-ea"/>
                <a:cs typeface="+mn-cs"/>
              </a:rPr>
              <a:t>Alcohol Use Disorders Identification Test</a:t>
            </a:r>
            <a:r>
              <a:rPr lang="en-US" sz="1200" b="0" i="0" kern="1200" baseline="0" dirty="0" smtClean="0">
                <a:solidFill>
                  <a:schemeClr val="tx1"/>
                </a:solidFill>
                <a:effectLst/>
                <a:latin typeface="+mn-lt"/>
                <a:ea typeface="+mn-ea"/>
                <a:cs typeface="+mn-cs"/>
              </a:rPr>
              <a:t> is a 10 item questionnaire that can be administered by a paraprofessional to </a:t>
            </a:r>
            <a:r>
              <a:rPr lang="en-US" sz="1200" b="0" i="0" kern="1200" dirty="0" smtClean="0">
                <a:solidFill>
                  <a:schemeClr val="tx1"/>
                </a:solidFill>
                <a:effectLst/>
                <a:latin typeface="+mn-lt"/>
                <a:ea typeface="+mn-ea"/>
                <a:cs typeface="+mn-cs"/>
              </a:rPr>
              <a:t>screen for hazardous or harmful alcohol consumption. This screener correctly identifies 95% of people</a:t>
            </a:r>
            <a:r>
              <a:rPr lang="en-US" sz="1200" b="0" i="0" kern="1200" baseline="0" dirty="0" smtClean="0">
                <a:solidFill>
                  <a:schemeClr val="tx1"/>
                </a:solidFill>
                <a:effectLst/>
                <a:latin typeface="+mn-lt"/>
                <a:ea typeface="+mn-ea"/>
                <a:cs typeface="+mn-cs"/>
              </a:rPr>
              <a:t> with an alcohol use disorder</a:t>
            </a:r>
            <a:r>
              <a:rPr lang="en-US" sz="1200" b="0" i="0" kern="1200" dirty="0" smtClean="0">
                <a:solidFill>
                  <a:schemeClr val="tx1"/>
                </a:solidFill>
                <a:effectLst/>
                <a:latin typeface="+mn-lt"/>
                <a:ea typeface="+mn-ea"/>
                <a:cs typeface="+mn-cs"/>
              </a:rPr>
              <a:t>. The AUDIT has been used with a variety of populations and cultural groups.</a:t>
            </a:r>
          </a:p>
          <a:p>
            <a:endParaRPr lang="en-US" dirty="0"/>
          </a:p>
        </p:txBody>
      </p:sp>
      <p:sp>
        <p:nvSpPr>
          <p:cNvPr id="4" name="Slide Number Placeholder 3"/>
          <p:cNvSpPr>
            <a:spLocks noGrp="1"/>
          </p:cNvSpPr>
          <p:nvPr>
            <p:ph type="sldNum" sz="quarter" idx="10"/>
          </p:nvPr>
        </p:nvSpPr>
        <p:spPr/>
        <p:txBody>
          <a:bodyPr/>
          <a:lstStyle/>
          <a:p>
            <a:fld id="{119E6617-AAB7-43BC-827D-1EA25047AB7C}" type="slidenum">
              <a:rPr lang="en-US" smtClean="0"/>
              <a:t>11</a:t>
            </a:fld>
            <a:endParaRPr lang="en-US"/>
          </a:p>
        </p:txBody>
      </p:sp>
    </p:spTree>
    <p:extLst>
      <p:ext uri="{BB962C8B-B14F-4D97-AF65-F5344CB8AC3E}">
        <p14:creationId xmlns:p14="http://schemas.microsoft.com/office/powerpoint/2010/main" val="25221973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treatment resources and determine roles of an interdisciplinary addiction team</a:t>
            </a:r>
            <a:endParaRPr lang="en-US" dirty="0"/>
          </a:p>
        </p:txBody>
      </p:sp>
      <p:sp>
        <p:nvSpPr>
          <p:cNvPr id="4" name="Slide Number Placeholder 3"/>
          <p:cNvSpPr>
            <a:spLocks noGrp="1"/>
          </p:cNvSpPr>
          <p:nvPr>
            <p:ph type="sldNum" sz="quarter" idx="10"/>
          </p:nvPr>
        </p:nvSpPr>
        <p:spPr/>
        <p:txBody>
          <a:bodyPr/>
          <a:lstStyle/>
          <a:p>
            <a:fld id="{119E6617-AAB7-43BC-827D-1EA25047AB7C}" type="slidenum">
              <a:rPr lang="en-US" smtClean="0"/>
              <a:t>14</a:t>
            </a:fld>
            <a:endParaRPr lang="en-US"/>
          </a:p>
        </p:txBody>
      </p:sp>
    </p:spTree>
    <p:extLst>
      <p:ext uri="{BB962C8B-B14F-4D97-AF65-F5344CB8AC3E}">
        <p14:creationId xmlns:p14="http://schemas.microsoft.com/office/powerpoint/2010/main" val="8431855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9E6617-AAB7-43BC-827D-1EA25047AB7C}" type="slidenum">
              <a:rPr lang="en-US" smtClean="0"/>
              <a:t>17</a:t>
            </a:fld>
            <a:endParaRPr lang="en-US"/>
          </a:p>
        </p:txBody>
      </p:sp>
    </p:spTree>
    <p:extLst>
      <p:ext uri="{BB962C8B-B14F-4D97-AF65-F5344CB8AC3E}">
        <p14:creationId xmlns:p14="http://schemas.microsoft.com/office/powerpoint/2010/main" val="33435163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7AFFB9B-9FB8-469E-96F9-4D32314110B6}" type="datetimeFigureOut">
              <a:rPr lang="en-US" smtClean="0"/>
              <a:t>5/2/2019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2023816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5BB1C6-BF8F-4481-8AB2-603A1C8A906A}" type="datetimeFigureOut">
              <a:rPr lang="en-US" smtClean="0"/>
              <a:t>5/2/2019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152648664"/>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5BB1C6-BF8F-4481-8AB2-603A1C8A906A}" type="datetimeFigureOut">
              <a:rPr lang="en-US" smtClean="0"/>
              <a:t>5/2/2019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849376986"/>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EFBDC27-E420-4878-9EE6-7B9656D6442A}" type="datetimeFigureOut">
              <a:rPr lang="en-US" dirty="0"/>
              <a:t>5/2/2019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9803602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smtClean="0"/>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F7AFFB9B-9FB8-469E-96F9-4D32314110B6}" type="datetimeFigureOut">
              <a:rPr lang="en-US" smtClean="0"/>
              <a:t>5/2/2019</a:t>
            </a:fld>
            <a:endParaRPr lang="en-US" dirty="0"/>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n-US" dirty="0"/>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6D22F896-40B5-4ADD-8801-0D06FADFA095}" type="slidenum">
              <a:rPr lang="en-US" smtClean="0"/>
              <a:pPr/>
              <a:t>‹#›</a:t>
            </a:fld>
            <a:endParaRPr lang="en-US" dirty="0"/>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576654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35BB1C6-BF8F-4481-8AB2-603A1C8A906A}" type="datetimeFigureOut">
              <a:rPr lang="en-US" smtClean="0"/>
              <a:t>5/2/2019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807817324"/>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smtClean="0"/>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F7F47CF-67C9-420C-80A5-E2069FF0C2DF}" type="datetimeFigureOut">
              <a:rPr lang="en-US" smtClean="0"/>
              <a:t>5/2/2019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055193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35BB1C6-BF8F-4481-8AB2-603A1C8A906A}" type="datetimeFigureOut">
              <a:rPr lang="en-US" smtClean="0"/>
              <a:t>5/2/2019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756257034"/>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35BB1C6-BF8F-4481-8AB2-603A1C8A906A}" type="datetimeFigureOut">
              <a:rPr lang="en-US" smtClean="0"/>
              <a:t>5/2/2019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152729412"/>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97649AC-CB8F-4FF1-9A34-5861C74DD0A7}" type="datetimeFigureOut">
              <a:rPr lang="en-US" smtClean="0"/>
              <a:t>5/2/2019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0995085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C5CECA-2D3A-4680-9B49-752200DE467C}" type="datetimeFigureOut">
              <a:rPr lang="en-US" smtClean="0"/>
              <a:t>5/2/2019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543770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5BB1C6-BF8F-4481-8AB2-603A1C8A906A}" type="datetimeFigureOut">
              <a:rPr lang="en-US" smtClean="0"/>
              <a:t>5/2/2019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197161667"/>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smtClean="0"/>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35BB1C6-BF8F-4481-8AB2-603A1C8A906A}" type="datetimeFigureOut">
              <a:rPr lang="en-US" smtClean="0"/>
              <a:t>5/2/2019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247670783"/>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2EF78E3-FDA3-4D28-AAA2-0B81F349A39D}" type="datetimeFigureOut">
              <a:rPr lang="en-US" smtClean="0"/>
              <a:t>5/2/2019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730815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35BB1C6-BF8F-4481-8AB2-603A1C8A906A}" type="datetimeFigureOut">
              <a:rPr lang="en-US" smtClean="0"/>
              <a:t>5/2/2019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297653404"/>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35BB1C6-BF8F-4481-8AB2-603A1C8A906A}" type="datetimeFigureOut">
              <a:rPr lang="en-US" smtClean="0"/>
              <a:t>5/2/2019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859709944"/>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35BB1C6-BF8F-4481-8AB2-603A1C8A906A}" type="datetimeFigureOut">
              <a:rPr lang="en-US" smtClean="0"/>
              <a:t>5/2/2019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790417085"/>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35BB1C6-BF8F-4481-8AB2-603A1C8A906A}" type="datetimeFigureOut">
              <a:rPr lang="en-US" smtClean="0"/>
              <a:t>5/2/2019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038327153"/>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smtClean="0"/>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C35BB1C6-BF8F-4481-8AB2-603A1C8A906A}" type="datetimeFigureOut">
              <a:rPr lang="en-US" smtClean="0"/>
              <a:t>5/2/2019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438174795"/>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smtClean="0"/>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C35BB1C6-BF8F-4481-8AB2-603A1C8A906A}" type="datetimeFigureOut">
              <a:rPr lang="en-US" smtClean="0"/>
              <a:t>5/2/2019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061142108"/>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35BB1C6-BF8F-4481-8AB2-603A1C8A906A}" type="datetimeFigureOut">
              <a:rPr lang="en-US" smtClean="0"/>
              <a:t>5/2/2019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939533045"/>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35BB1C6-BF8F-4481-8AB2-603A1C8A906A}" type="datetimeFigureOut">
              <a:rPr lang="en-US" smtClean="0"/>
              <a:t>5/2/2019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900633593"/>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F7F47CF-67C9-420C-80A5-E2069FF0C2DF}" type="datetimeFigureOut">
              <a:rPr lang="en-US" smtClean="0"/>
              <a:t>5/2/2019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488798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35BB1C6-BF8F-4481-8AB2-603A1C8A906A}" type="datetimeFigureOut">
              <a:rPr lang="en-US" smtClean="0"/>
              <a:t>5/2/2019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946121752"/>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35BB1C6-BF8F-4481-8AB2-603A1C8A906A}" type="datetimeFigureOut">
              <a:rPr lang="en-US" smtClean="0"/>
              <a:t>5/2/2019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148241440"/>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97649AC-CB8F-4FF1-9A34-5861C74DD0A7}" type="datetimeFigureOut">
              <a:rPr lang="en-US" smtClean="0"/>
              <a:t>5/2/2019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808280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C5CECA-2D3A-4680-9B49-752200DE467C}" type="datetimeFigureOut">
              <a:rPr lang="en-US" smtClean="0"/>
              <a:t>5/2/2019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891729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35BB1C6-BF8F-4481-8AB2-603A1C8A906A}" type="datetimeFigureOut">
              <a:rPr lang="en-US" smtClean="0"/>
              <a:t>5/2/2019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86544419"/>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2EF78E3-FDA3-4D28-AAA2-0B81F349A39D}" type="datetimeFigureOut">
              <a:rPr lang="en-US" smtClean="0"/>
              <a:t>5/2/2019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931686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image" Target="../media/image3.jp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5BB1C6-BF8F-4481-8AB2-603A1C8A906A}" type="datetimeFigureOut">
              <a:rPr lang="en-US" smtClean="0"/>
              <a:t>5/2/2019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458563517"/>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C35BB1C6-BF8F-4481-8AB2-603A1C8A906A}" type="datetimeFigureOut">
              <a:rPr lang="en-US" smtClean="0"/>
              <a:t>5/2/2019</a:t>
            </a:fld>
            <a:endParaRPr lang="en-US" dirty="0"/>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n-US" dirty="0"/>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574835584"/>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Lst>
  <p:hf sldNum="0" hdr="0" ftr="0" dt="0"/>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hyperlink" Target="https://findtreatment.samhsa.gov/" TargetMode="External"/><Relationship Id="rId2" Type="http://schemas.openxmlformats.org/officeDocument/2006/relationships/hyperlink" Target="https://drugfreeva.org/grab-a-lifering/"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vcuhealth.org/for-providers/education/virginia-opioid-addiction-echo/va-opioid-addiction-echo"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hyperlink" Target="https://www.sbirtoregon.org/" TargetMode="External"/><Relationship Id="rId7" Type="http://schemas.openxmlformats.org/officeDocument/2006/relationships/hyperlink" Target="https://store.samhsa.gov/"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apps.who.int/iris/bitstream/handle/10665/112835/9789241506953_eng.pdf;jsessionid=1A2207A753FC5079DBF18D53A03D37B7?sequence=1" TargetMode="External"/><Relationship Id="rId5" Type="http://schemas.openxmlformats.org/officeDocument/2006/relationships/hyperlink" Target="https://www.ahrq.gov/sites/default/files/wysiwyg/professionals/clinicians-providers/guidelines-recommendations/tobacco/clinicians/references/clinhlpsmkqt/clinhlpsmksqt.pdf" TargetMode="External"/><Relationship Id="rId4" Type="http://schemas.openxmlformats.org/officeDocument/2006/relationships/hyperlink" Target="http://pubs.niaaa.nih.gov/publications/Practitioner/CliniciansGuide2005/clinicians_guide.htm"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file:///C:\Users\peglowsl\Downloads\DAST%202008%20(1).pdf" TargetMode="External"/><Relationship Id="rId3" Type="http://schemas.openxmlformats.org/officeDocument/2006/relationships/hyperlink" Target="https://www.drugabuse.gov/sites/default/files/pdf/nmassist.pdf" TargetMode="External"/><Relationship Id="rId7" Type="http://schemas.openxmlformats.org/officeDocument/2006/relationships/hyperlink" Target="https://www.integration.samhsa.gov/images/res/CAGEAID.pdf" TargetMode="External"/><Relationship Id="rId2" Type="http://schemas.openxmlformats.org/officeDocument/2006/relationships/hyperlink" Target="https://www.cdc.gov/tobacco/campaign/tips/partners/health/materials/twyd-5a-2a-tobacco-intervention-pocket-card.pdf" TargetMode="External"/><Relationship Id="rId1" Type="http://schemas.openxmlformats.org/officeDocument/2006/relationships/slideLayout" Target="../slideLayouts/slideLayout2.xml"/><Relationship Id="rId6" Type="http://schemas.openxmlformats.org/officeDocument/2006/relationships/hyperlink" Target="https://www.integration.samhsa.gov/clinical-practice/sbirt/CRAFFT_Screening_interview.pdf" TargetMode="External"/><Relationship Id="rId5" Type="http://schemas.openxmlformats.org/officeDocument/2006/relationships/hyperlink" Target="http://lib.adai.washington.edu/dbtw-wpd/exec/dbtwpub.dll?BU=http://lib.adai.washington.edu/instrumentsearch.htm&amp;TN=Instruments&amp;CS=0&amp;QY=find%20(AccessNo%20ct%2032)&amp;RF=Full&amp;DF=Full&amp;MR=&amp;NP=3&amp;RL=0&amp;DL=0&amp;XC=&amp;ID=&amp;AC=QBE_QUERY" TargetMode="External"/><Relationship Id="rId4" Type="http://schemas.openxmlformats.org/officeDocument/2006/relationships/hyperlink" Target="https://www.integration.samhsa.gov/images/res/tool_auditc.pdf"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21420000">
            <a:off x="171332" y="681506"/>
            <a:ext cx="10475550" cy="2766528"/>
          </a:xfrm>
        </p:spPr>
        <p:txBody>
          <a:bodyPr>
            <a:noAutofit/>
          </a:bodyPr>
          <a:lstStyle/>
          <a:p>
            <a:r>
              <a:rPr lang="en-US" sz="5400" dirty="0" smtClean="0"/>
              <a:t>Screening, brief intervention and Referral to Treatment (SBIRT) Preview</a:t>
            </a:r>
            <a:endParaRPr lang="en-US" sz="5400" dirty="0"/>
          </a:p>
        </p:txBody>
      </p:sp>
      <p:sp>
        <p:nvSpPr>
          <p:cNvPr id="3" name="Subtitle 2"/>
          <p:cNvSpPr>
            <a:spLocks noGrp="1"/>
          </p:cNvSpPr>
          <p:nvPr>
            <p:ph type="subTitle" idx="1"/>
          </p:nvPr>
        </p:nvSpPr>
        <p:spPr/>
        <p:txBody>
          <a:bodyPr/>
          <a:lstStyle/>
          <a:p>
            <a:r>
              <a:rPr lang="en-US" dirty="0" smtClean="0"/>
              <a:t>Stephanie Peglow DO, MPH</a:t>
            </a:r>
            <a:endParaRPr lang="en-US" dirty="0"/>
          </a:p>
        </p:txBody>
      </p:sp>
    </p:spTree>
    <p:extLst>
      <p:ext uri="{BB962C8B-B14F-4D97-AF65-F5344CB8AC3E}">
        <p14:creationId xmlns:p14="http://schemas.microsoft.com/office/powerpoint/2010/main" val="295749157"/>
      </p:ext>
    </p:extLst>
  </p:cSld>
  <p:clrMapOvr>
    <a:masterClrMapping/>
  </p:clrMapOvr>
  <mc:AlternateContent xmlns:mc="http://schemas.openxmlformats.org/markup-compatibility/2006" xmlns:p14="http://schemas.microsoft.com/office/powerpoint/2010/main">
    <mc:Choice Requires="p14">
      <p:transition spd="slow" p14:dur="2000" advTm="36347"/>
    </mc:Choice>
    <mc:Fallback xmlns="">
      <p:transition spd="slow" advTm="36347"/>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Initial screening</a:t>
            </a:r>
            <a:endParaRPr lang="en-US" dirty="0"/>
          </a:p>
        </p:txBody>
      </p:sp>
      <p:pic>
        <p:nvPicPr>
          <p:cNvPr id="4" name="Content Placeholder 3"/>
          <p:cNvPicPr>
            <a:picLocks noGrp="1" noChangeAspect="1"/>
          </p:cNvPicPr>
          <p:nvPr>
            <p:ph sz="quarter" idx="13"/>
          </p:nvPr>
        </p:nvPicPr>
        <p:blipFill>
          <a:blip r:embed="rId3"/>
          <a:stretch>
            <a:fillRect/>
          </a:stretch>
        </p:blipFill>
        <p:spPr>
          <a:xfrm>
            <a:off x="544610" y="1778924"/>
            <a:ext cx="9962677" cy="3621403"/>
          </a:xfrm>
          <a:prstGeom prst="rect">
            <a:avLst/>
          </a:prstGeom>
        </p:spPr>
      </p:pic>
      <p:sp>
        <p:nvSpPr>
          <p:cNvPr id="3" name="Multiply 2"/>
          <p:cNvSpPr/>
          <p:nvPr/>
        </p:nvSpPr>
        <p:spPr>
          <a:xfrm>
            <a:off x="7191633" y="3132425"/>
            <a:ext cx="914400" cy="9144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0650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Screen for Alcohol Use Disorders: AUDIT</a:t>
            </a:r>
            <a:endParaRPr lang="en-US" dirty="0"/>
          </a:p>
        </p:txBody>
      </p:sp>
      <p:sp>
        <p:nvSpPr>
          <p:cNvPr id="3" name="Content Placeholder 2"/>
          <p:cNvSpPr>
            <a:spLocks noGrp="1"/>
          </p:cNvSpPr>
          <p:nvPr>
            <p:ph sz="quarter" idx="13"/>
          </p:nvPr>
        </p:nvSpPr>
        <p:spPr/>
        <p:txBody>
          <a:bodyPr/>
          <a:lstStyle/>
          <a:p>
            <a:endParaRPr lang="en-US"/>
          </a:p>
        </p:txBody>
      </p:sp>
      <p:sp>
        <p:nvSpPr>
          <p:cNvPr id="4" name="Rectangle 3"/>
          <p:cNvSpPr/>
          <p:nvPr/>
        </p:nvSpPr>
        <p:spPr>
          <a:xfrm>
            <a:off x="243016" y="6355662"/>
            <a:ext cx="8740346" cy="369332"/>
          </a:xfrm>
          <a:prstGeom prst="rect">
            <a:avLst/>
          </a:prstGeom>
        </p:spPr>
        <p:txBody>
          <a:bodyPr wrap="square">
            <a:spAutoFit/>
          </a:bodyPr>
          <a:lstStyle/>
          <a:p>
            <a:r>
              <a:rPr lang="en-US" dirty="0" smtClean="0"/>
              <a:t>https://www.drugabuse.gov/sites/default/files/files/AUDIT.pdf</a:t>
            </a:r>
            <a:endParaRPr lang="en-US" dirty="0"/>
          </a:p>
        </p:txBody>
      </p:sp>
      <p:pic>
        <p:nvPicPr>
          <p:cNvPr id="6" name="Picture 5"/>
          <p:cNvPicPr>
            <a:picLocks noChangeAspect="1"/>
          </p:cNvPicPr>
          <p:nvPr/>
        </p:nvPicPr>
        <p:blipFill>
          <a:blip r:embed="rId3"/>
          <a:stretch>
            <a:fillRect/>
          </a:stretch>
        </p:blipFill>
        <p:spPr>
          <a:xfrm>
            <a:off x="539578" y="1252015"/>
            <a:ext cx="5181600" cy="4933950"/>
          </a:xfrm>
          <a:prstGeom prst="rect">
            <a:avLst/>
          </a:prstGeom>
        </p:spPr>
      </p:pic>
      <p:pic>
        <p:nvPicPr>
          <p:cNvPr id="7" name="Picture 6"/>
          <p:cNvPicPr>
            <a:picLocks noChangeAspect="1"/>
          </p:cNvPicPr>
          <p:nvPr/>
        </p:nvPicPr>
        <p:blipFill>
          <a:blip r:embed="rId4"/>
          <a:stretch>
            <a:fillRect/>
          </a:stretch>
        </p:blipFill>
        <p:spPr>
          <a:xfrm>
            <a:off x="5721178" y="1893699"/>
            <a:ext cx="5567119" cy="3326554"/>
          </a:xfrm>
          <a:prstGeom prst="rect">
            <a:avLst/>
          </a:prstGeom>
        </p:spPr>
      </p:pic>
    </p:spTree>
    <p:extLst>
      <p:ext uri="{BB962C8B-B14F-4D97-AF65-F5344CB8AC3E}">
        <p14:creationId xmlns:p14="http://schemas.microsoft.com/office/powerpoint/2010/main" val="42500092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SBIRT: Brief Intervention</a:t>
            </a:r>
            <a:endParaRPr lang="en-US" dirty="0"/>
          </a:p>
        </p:txBody>
      </p:sp>
      <p:sp>
        <p:nvSpPr>
          <p:cNvPr id="3" name="Content Placeholder 2"/>
          <p:cNvSpPr>
            <a:spLocks noGrp="1"/>
          </p:cNvSpPr>
          <p:nvPr>
            <p:ph sz="quarter" idx="13"/>
          </p:nvPr>
        </p:nvSpPr>
        <p:spPr/>
        <p:txBody>
          <a:bodyPr/>
          <a:lstStyle/>
          <a:p>
            <a:pPr marL="0" indent="0">
              <a:buNone/>
            </a:pPr>
            <a:r>
              <a:rPr lang="en-US" dirty="0" smtClean="0"/>
              <a:t>Brief Negotiated Interview (BNI)</a:t>
            </a:r>
          </a:p>
          <a:p>
            <a:pPr marL="457200" indent="-457200">
              <a:buFont typeface="+mj-lt"/>
              <a:buAutoNum type="arabicPeriod"/>
            </a:pPr>
            <a:r>
              <a:rPr lang="en-US" dirty="0" smtClean="0"/>
              <a:t>Raise the subject</a:t>
            </a:r>
          </a:p>
          <a:p>
            <a:pPr marL="457200" indent="-457200">
              <a:buFont typeface="+mj-lt"/>
              <a:buAutoNum type="arabicPeriod"/>
            </a:pPr>
            <a:r>
              <a:rPr lang="en-US" dirty="0" smtClean="0"/>
              <a:t>Provide feedback</a:t>
            </a:r>
          </a:p>
          <a:p>
            <a:pPr marL="457200" indent="-457200">
              <a:buFont typeface="+mj-lt"/>
              <a:buAutoNum type="arabicPeriod"/>
            </a:pPr>
            <a:r>
              <a:rPr lang="en-US" dirty="0" smtClean="0"/>
              <a:t>Enhance motivation</a:t>
            </a:r>
          </a:p>
          <a:p>
            <a:pPr marL="457200" indent="-457200">
              <a:buFont typeface="+mj-lt"/>
              <a:buAutoNum type="arabicPeriod"/>
            </a:pPr>
            <a:r>
              <a:rPr lang="en-US" dirty="0" smtClean="0"/>
              <a:t>Negotiate and advise</a:t>
            </a:r>
            <a:endParaRPr lang="en-US" dirty="0"/>
          </a:p>
        </p:txBody>
      </p:sp>
      <p:sp>
        <p:nvSpPr>
          <p:cNvPr id="4" name="TextBox 3"/>
          <p:cNvSpPr txBox="1"/>
          <p:nvPr/>
        </p:nvSpPr>
        <p:spPr>
          <a:xfrm>
            <a:off x="1136822" y="5795319"/>
            <a:ext cx="8588441" cy="369332"/>
          </a:xfrm>
          <a:prstGeom prst="rect">
            <a:avLst/>
          </a:prstGeom>
          <a:noFill/>
        </p:spPr>
        <p:txBody>
          <a:bodyPr wrap="none" rtlCol="0">
            <a:spAutoFit/>
          </a:bodyPr>
          <a:lstStyle/>
          <a:p>
            <a:r>
              <a:rPr lang="en-US" dirty="0" smtClean="0"/>
              <a:t>https://my.ireta.org/sites/ireta.org/files/Final%20Fidelity%20Webinar%20powerpoint.pdf</a:t>
            </a:r>
            <a:endParaRPr lang="en-US" dirty="0"/>
          </a:p>
        </p:txBody>
      </p:sp>
      <p:pic>
        <p:nvPicPr>
          <p:cNvPr id="4098" name="Picture 2" descr="Image result for doctor inter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642662"/>
            <a:ext cx="6096000" cy="3419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9209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SBIRT: Referral to Treatment</a:t>
            </a:r>
            <a:endParaRPr lang="en-US" dirty="0"/>
          </a:p>
        </p:txBody>
      </p:sp>
      <p:sp>
        <p:nvSpPr>
          <p:cNvPr id="5" name="Content Placeholder 4"/>
          <p:cNvSpPr>
            <a:spLocks noGrp="1"/>
          </p:cNvSpPr>
          <p:nvPr>
            <p:ph idx="1"/>
          </p:nvPr>
        </p:nvSpPr>
        <p:spPr/>
        <p:txBody>
          <a:bodyPr>
            <a:normAutofit/>
          </a:bodyPr>
          <a:lstStyle/>
          <a:p>
            <a:pPr lvl="1"/>
            <a:r>
              <a:rPr lang="en-US" dirty="0" smtClean="0"/>
              <a:t>Referral to treatment:</a:t>
            </a:r>
          </a:p>
          <a:p>
            <a:pPr lvl="2"/>
            <a:r>
              <a:rPr lang="en-US" dirty="0" smtClean="0"/>
              <a:t>Peer Counselors Warm </a:t>
            </a:r>
            <a:r>
              <a:rPr lang="en-US" dirty="0" smtClean="0"/>
              <a:t>Line (Norfolk 664-6683)</a:t>
            </a:r>
            <a:endParaRPr lang="en-US" dirty="0" smtClean="0"/>
          </a:p>
          <a:p>
            <a:pPr lvl="2"/>
            <a:r>
              <a:rPr lang="en-US" dirty="0" smtClean="0"/>
              <a:t>CSBs</a:t>
            </a:r>
          </a:p>
          <a:p>
            <a:pPr lvl="2"/>
            <a:r>
              <a:rPr lang="en-US" dirty="0" smtClean="0"/>
              <a:t>In Virginia Treatment locator: </a:t>
            </a:r>
            <a:r>
              <a:rPr lang="en-US" dirty="0" smtClean="0">
                <a:hlinkClick r:id="rId2"/>
              </a:rPr>
              <a:t>https://drugfreeva.org/grab-a-lifering/</a:t>
            </a:r>
            <a:r>
              <a:rPr lang="en-US" dirty="0" smtClean="0"/>
              <a:t> </a:t>
            </a:r>
          </a:p>
          <a:p>
            <a:pPr lvl="2"/>
            <a:r>
              <a:rPr lang="en-US" dirty="0" smtClean="0"/>
              <a:t>Outside of Virginia treatment locator: </a:t>
            </a:r>
            <a:r>
              <a:rPr lang="en-US" dirty="0" smtClean="0">
                <a:hlinkClick r:id="rId3"/>
              </a:rPr>
              <a:t>https://findtreatment.samhsa.gov/</a:t>
            </a:r>
            <a:r>
              <a:rPr lang="en-US" dirty="0" smtClean="0"/>
              <a:t> or 1-800-662-HELP</a:t>
            </a:r>
          </a:p>
          <a:p>
            <a:pPr marL="914400" lvl="2" indent="0">
              <a:buNone/>
            </a:pPr>
            <a:endParaRPr lang="en-US" dirty="0">
              <a:solidFill>
                <a:srgbClr val="FF0000"/>
              </a:solidFill>
            </a:endParaRPr>
          </a:p>
        </p:txBody>
      </p:sp>
    </p:spTree>
    <p:extLst>
      <p:ext uri="{BB962C8B-B14F-4D97-AF65-F5344CB8AC3E}">
        <p14:creationId xmlns:p14="http://schemas.microsoft.com/office/powerpoint/2010/main" val="6974971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 I need more help!!</a:t>
            </a:r>
            <a:endParaRPr lang="en-US" dirty="0"/>
          </a:p>
        </p:txBody>
      </p:sp>
      <p:sp>
        <p:nvSpPr>
          <p:cNvPr id="3" name="Content Placeholder 2"/>
          <p:cNvSpPr>
            <a:spLocks noGrp="1"/>
          </p:cNvSpPr>
          <p:nvPr>
            <p:ph idx="1"/>
          </p:nvPr>
        </p:nvSpPr>
        <p:spPr>
          <a:xfrm>
            <a:off x="838200" y="1825624"/>
            <a:ext cx="10773578" cy="4949749"/>
          </a:xfrm>
        </p:spPr>
        <p:txBody>
          <a:bodyPr>
            <a:normAutofit lnSpcReduction="10000"/>
          </a:bodyPr>
          <a:lstStyle/>
          <a:p>
            <a:r>
              <a:rPr lang="en-US" dirty="0" smtClean="0"/>
              <a:t>Virginia </a:t>
            </a:r>
            <a:r>
              <a:rPr lang="en-US" dirty="0"/>
              <a:t>Opioid Addiction ECHO: </a:t>
            </a:r>
            <a:r>
              <a:rPr lang="en-US" dirty="0">
                <a:hlinkClick r:id="rId3"/>
              </a:rPr>
              <a:t>https://</a:t>
            </a:r>
            <a:r>
              <a:rPr lang="en-US" dirty="0" smtClean="0">
                <a:hlinkClick r:id="rId3"/>
              </a:rPr>
              <a:t>www.vcuhealth.org/for-providers/education/virginia-opioid-addiction-echo/va-opioid-addiction-echo</a:t>
            </a:r>
            <a:r>
              <a:rPr lang="en-US" dirty="0" smtClean="0"/>
              <a:t> </a:t>
            </a:r>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smtClean="0"/>
          </a:p>
          <a:p>
            <a:r>
              <a:rPr lang="en-US" dirty="0" smtClean="0"/>
              <a:t>ASAM levels of care</a:t>
            </a:r>
          </a:p>
          <a:p>
            <a:pPr lvl="1"/>
            <a:r>
              <a:rPr lang="en-US" dirty="0" smtClean="0"/>
              <a:t>Need detox?</a:t>
            </a:r>
          </a:p>
          <a:p>
            <a:pPr lvl="1"/>
            <a:r>
              <a:rPr lang="en-US" dirty="0" smtClean="0"/>
              <a:t>Which level of rehabilitative care?</a:t>
            </a:r>
          </a:p>
          <a:p>
            <a:pPr lvl="1"/>
            <a:r>
              <a:rPr lang="en-US" i="1" dirty="0" smtClean="0"/>
              <a:t>Who needs what?</a:t>
            </a:r>
            <a:endParaRPr lang="en-US" i="1" dirty="0"/>
          </a:p>
        </p:txBody>
      </p:sp>
      <p:pic>
        <p:nvPicPr>
          <p:cNvPr id="15362" name="Picture 2" descr="Virginia Opioid ECHO participan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4694" y="2655792"/>
            <a:ext cx="5628280" cy="2529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47491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Billing for your hard work!</a:t>
            </a:r>
            <a:endParaRPr lang="en-US" dirty="0"/>
          </a:p>
        </p:txBody>
      </p:sp>
      <p:graphicFrame>
        <p:nvGraphicFramePr>
          <p:cNvPr id="4" name="Content Placeholder 3"/>
          <p:cNvGraphicFramePr>
            <a:graphicFrameLocks noGrp="1"/>
          </p:cNvGraphicFramePr>
          <p:nvPr>
            <p:ph idx="1"/>
            <p:extLst/>
          </p:nvPr>
        </p:nvGraphicFramePr>
        <p:xfrm>
          <a:off x="838200" y="1825625"/>
          <a:ext cx="10515600" cy="3571240"/>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2251802742"/>
                    </a:ext>
                  </a:extLst>
                </a:gridCol>
                <a:gridCol w="3505200">
                  <a:extLst>
                    <a:ext uri="{9D8B030D-6E8A-4147-A177-3AD203B41FA5}">
                      <a16:colId xmlns:a16="http://schemas.microsoft.com/office/drawing/2014/main" val="595362813"/>
                    </a:ext>
                  </a:extLst>
                </a:gridCol>
                <a:gridCol w="3505200">
                  <a:extLst>
                    <a:ext uri="{9D8B030D-6E8A-4147-A177-3AD203B41FA5}">
                      <a16:colId xmlns:a16="http://schemas.microsoft.com/office/drawing/2014/main" val="3001864761"/>
                    </a:ext>
                  </a:extLst>
                </a:gridCol>
              </a:tblGrid>
              <a:tr h="370840">
                <a:tc>
                  <a:txBody>
                    <a:bodyPr/>
                    <a:lstStyle/>
                    <a:p>
                      <a:endParaRPr lang="en-US" dirty="0"/>
                    </a:p>
                  </a:txBody>
                  <a:tcPr/>
                </a:tc>
                <a:tc>
                  <a:txBody>
                    <a:bodyPr/>
                    <a:lstStyle/>
                    <a:p>
                      <a:r>
                        <a:rPr lang="en-US" dirty="0" smtClean="0"/>
                        <a:t>Negative</a:t>
                      </a:r>
                      <a:endParaRPr lang="en-US" dirty="0"/>
                    </a:p>
                  </a:txBody>
                  <a:tcPr/>
                </a:tc>
                <a:tc>
                  <a:txBody>
                    <a:bodyPr/>
                    <a:lstStyle/>
                    <a:p>
                      <a:r>
                        <a:rPr lang="en-US" dirty="0" smtClean="0"/>
                        <a:t>Positive</a:t>
                      </a:r>
                      <a:endParaRPr lang="en-US" dirty="0"/>
                    </a:p>
                  </a:txBody>
                  <a:tcPr/>
                </a:tc>
                <a:extLst>
                  <a:ext uri="{0D108BD9-81ED-4DB2-BD59-A6C34878D82A}">
                    <a16:rowId xmlns:a16="http://schemas.microsoft.com/office/drawing/2014/main" val="3351289011"/>
                  </a:ext>
                </a:extLst>
              </a:tr>
              <a:tr h="370840">
                <a:tc>
                  <a:txBody>
                    <a:bodyPr/>
                    <a:lstStyle/>
                    <a:p>
                      <a:r>
                        <a:rPr lang="en-US" dirty="0" smtClean="0"/>
                        <a:t>Pre-screen</a:t>
                      </a:r>
                      <a:r>
                        <a:rPr lang="en-US" baseline="0" dirty="0" smtClean="0"/>
                        <a:t> (aka Brief Screen)</a:t>
                      </a:r>
                      <a:endParaRPr lang="en-US" dirty="0"/>
                    </a:p>
                  </a:txBody>
                  <a:tcPr/>
                </a:tc>
                <a:tc>
                  <a:txBody>
                    <a:bodyPr/>
                    <a:lstStyle/>
                    <a:p>
                      <a:r>
                        <a:rPr lang="en-US" dirty="0" smtClean="0"/>
                        <a:t>Not separately</a:t>
                      </a:r>
                      <a:r>
                        <a:rPr lang="en-US" baseline="0" dirty="0" smtClean="0"/>
                        <a:t> reimbursable, considered integral part of routine preventive care</a:t>
                      </a:r>
                      <a:endParaRPr lang="en-US" dirty="0"/>
                    </a:p>
                  </a:txBody>
                  <a:tcPr/>
                </a:tc>
                <a:tc>
                  <a:txBody>
                    <a:bodyPr/>
                    <a:lstStyle/>
                    <a:p>
                      <a:r>
                        <a:rPr lang="en-US" dirty="0" smtClean="0"/>
                        <a:t>Initiate full screen</a:t>
                      </a:r>
                      <a:endParaRPr lang="en-US" dirty="0"/>
                    </a:p>
                  </a:txBody>
                  <a:tcPr/>
                </a:tc>
                <a:extLst>
                  <a:ext uri="{0D108BD9-81ED-4DB2-BD59-A6C34878D82A}">
                    <a16:rowId xmlns:a16="http://schemas.microsoft.com/office/drawing/2014/main" val="473627269"/>
                  </a:ext>
                </a:extLst>
              </a:tr>
              <a:tr h="370840">
                <a:tc>
                  <a:txBody>
                    <a:bodyPr/>
                    <a:lstStyle/>
                    <a:p>
                      <a:r>
                        <a:rPr lang="en-US" dirty="0" smtClean="0"/>
                        <a:t>Full Screening</a:t>
                      </a:r>
                      <a:endParaRPr lang="en-US" dirty="0"/>
                    </a:p>
                  </a:txBody>
                  <a:tcPr/>
                </a:tc>
                <a:tc>
                  <a:txBody>
                    <a:bodyPr/>
                    <a:lstStyle/>
                    <a:p>
                      <a:r>
                        <a:rPr lang="en-US" dirty="0" smtClean="0"/>
                        <a:t>HCAPS H0049</a:t>
                      </a:r>
                    </a:p>
                    <a:p>
                      <a:endParaRPr lang="en-US" dirty="0" smtClean="0"/>
                    </a:p>
                    <a:p>
                      <a:r>
                        <a:rPr lang="en-US" dirty="0" smtClean="0"/>
                        <a:t>Potential diagnosis: Z13.9</a:t>
                      </a:r>
                      <a:endParaRPr lang="en-US" dirty="0"/>
                    </a:p>
                  </a:txBody>
                  <a:tcPr/>
                </a:tc>
                <a:tc>
                  <a:txBody>
                    <a:bodyPr/>
                    <a:lstStyle/>
                    <a:p>
                      <a:r>
                        <a:rPr lang="en-US" dirty="0" smtClean="0"/>
                        <a:t>Positive</a:t>
                      </a:r>
                      <a:r>
                        <a:rPr lang="en-US" baseline="0" dirty="0" smtClean="0"/>
                        <a:t> full screen with a brief intervention and/or referral</a:t>
                      </a:r>
                    </a:p>
                    <a:p>
                      <a:r>
                        <a:rPr lang="en-US" baseline="0" dirty="0" smtClean="0"/>
                        <a:t>99408 (15-30 minutes)</a:t>
                      </a:r>
                    </a:p>
                    <a:p>
                      <a:r>
                        <a:rPr lang="en-US" baseline="0" dirty="0" smtClean="0"/>
                        <a:t>99409 (30+ minutes)</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Potential diagnosis: Z71.41, Z71.42, </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Z71.51, Z71.52, Z71.6</a:t>
                      </a:r>
                      <a:endParaRPr lang="en-US" dirty="0" smtClean="0"/>
                    </a:p>
                    <a:p>
                      <a:endParaRPr lang="en-US" dirty="0"/>
                    </a:p>
                  </a:txBody>
                  <a:tcPr/>
                </a:tc>
                <a:extLst>
                  <a:ext uri="{0D108BD9-81ED-4DB2-BD59-A6C34878D82A}">
                    <a16:rowId xmlns:a16="http://schemas.microsoft.com/office/drawing/2014/main" val="2804291200"/>
                  </a:ext>
                </a:extLst>
              </a:tr>
            </a:tbl>
          </a:graphicData>
        </a:graphic>
      </p:graphicFrame>
    </p:spTree>
    <p:extLst>
      <p:ext uri="{BB962C8B-B14F-4D97-AF65-F5344CB8AC3E}">
        <p14:creationId xmlns:p14="http://schemas.microsoft.com/office/powerpoint/2010/main" val="5613820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endParaRPr lang="en-US"/>
          </a:p>
        </p:txBody>
      </p:sp>
      <p:pic>
        <p:nvPicPr>
          <p:cNvPr id="1026" name="Picture 2" descr="https://images.agoramedia.com/everydayhealth/gcms/Relaxing-Quotes-to-Help-You-Deal-With-Your-722x406.jpg?width=7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476" y="-207341"/>
            <a:ext cx="12564475" cy="7065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1694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latin typeface="Arial" panose="020B0604020202020204" pitchFamily="34" charset="0"/>
                <a:cs typeface="Arial" panose="020B0604020202020204" pitchFamily="34" charset="0"/>
              </a:rPr>
              <a:t>SBIRT Oregon: </a:t>
            </a:r>
            <a:r>
              <a:rPr lang="en-US" dirty="0" smtClean="0">
                <a:latin typeface="Arial" panose="020B0604020202020204" pitchFamily="34" charset="0"/>
                <a:cs typeface="Arial" panose="020B0604020202020204" pitchFamily="34" charset="0"/>
                <a:hlinkClick r:id="rId3"/>
              </a:rPr>
              <a:t>https://www.sbirtoregon.org/</a:t>
            </a:r>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NIAAA Guide, how to help at risk drinkers or patients with alcohol use disorder</a:t>
            </a:r>
            <a:r>
              <a:rPr lang="en-US" cap="none" dirty="0" smtClean="0">
                <a:latin typeface="Arial" panose="020B0604020202020204" pitchFamily="34" charset="0"/>
                <a:cs typeface="Arial" panose="020B0604020202020204" pitchFamily="34" charset="0"/>
              </a:rPr>
              <a:t> </a:t>
            </a:r>
            <a:r>
              <a:rPr lang="en-US" cap="none" dirty="0" smtClean="0">
                <a:latin typeface="Arial" panose="020B0604020202020204" pitchFamily="34" charset="0"/>
                <a:cs typeface="Arial" panose="020B0604020202020204" pitchFamily="34" charset="0"/>
                <a:hlinkClick r:id="rId4"/>
              </a:rPr>
              <a:t>http://pubs.niaaa.nih.gov/publications/Practitioner/CliniciansGuide2005/clinicians_guide.htm</a:t>
            </a:r>
            <a:r>
              <a:rPr lang="en-US" cap="none" dirty="0" smtClean="0">
                <a:latin typeface="Arial" panose="020B0604020202020204" pitchFamily="34" charset="0"/>
                <a:cs typeface="Arial" panose="020B0604020202020204" pitchFamily="34" charset="0"/>
              </a:rPr>
              <a:t> </a:t>
            </a:r>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Smoking Cessation guide for clinicians: </a:t>
            </a:r>
            <a:r>
              <a:rPr lang="en-US" cap="none" dirty="0" smtClean="0">
                <a:latin typeface="Arial" panose="020B0604020202020204" pitchFamily="34" charset="0"/>
                <a:cs typeface="Arial" panose="020B0604020202020204" pitchFamily="34" charset="0"/>
              </a:rPr>
              <a:t>“Helping Smokers Quit: A Guide for Clinicians” </a:t>
            </a:r>
            <a:r>
              <a:rPr lang="en-US" cap="none" dirty="0" smtClean="0">
                <a:latin typeface="Arial" panose="020B0604020202020204" pitchFamily="34" charset="0"/>
                <a:cs typeface="Arial" panose="020B0604020202020204" pitchFamily="34" charset="0"/>
                <a:hlinkClick r:id="rId5"/>
              </a:rPr>
              <a:t>https://www.ahrq.gov/sites/default/files/wysiwyg/professionals/clinicians-providers/guidelines-recommendations/tobacco/clinicians/references/clinhlpsmkqt/clinhlpsmksqt.pdf</a:t>
            </a:r>
            <a:r>
              <a:rPr lang="en-US" cap="none" dirty="0" smtClean="0">
                <a:latin typeface="Arial" panose="020B0604020202020204" pitchFamily="34" charset="0"/>
                <a:cs typeface="Arial" panose="020B0604020202020204" pitchFamily="34" charset="0"/>
              </a:rPr>
              <a:t> </a:t>
            </a:r>
          </a:p>
          <a:p>
            <a:r>
              <a:rPr lang="en-US" dirty="0" smtClean="0">
                <a:latin typeface="Arial" panose="020B0604020202020204" pitchFamily="34" charset="0"/>
                <a:cs typeface="Arial" panose="020B0604020202020204" pitchFamily="34" charset="0"/>
              </a:rPr>
              <a:t>WHO toolkit for Tobacco Interventions </a:t>
            </a:r>
            <a:r>
              <a:rPr lang="en-US" dirty="0" smtClean="0">
                <a:latin typeface="Arial" panose="020B0604020202020204" pitchFamily="34" charset="0"/>
                <a:cs typeface="Arial" panose="020B0604020202020204" pitchFamily="34" charset="0"/>
                <a:hlinkClick r:id="rId6"/>
              </a:rPr>
              <a:t>https://apps.who.int/iris/bitstream/handle/10665/112835/9789241506953_eng.pdf;jsessionid=1A2207A753FC5079DBF18D53A03D37B7?sequence=1</a:t>
            </a:r>
            <a:r>
              <a:rPr lang="en-US" dirty="0" smtClean="0">
                <a:latin typeface="Arial" panose="020B0604020202020204" pitchFamily="34" charset="0"/>
                <a:cs typeface="Arial" panose="020B0604020202020204" pitchFamily="34" charset="0"/>
              </a:rPr>
              <a:t> </a:t>
            </a:r>
          </a:p>
          <a:p>
            <a:r>
              <a:rPr lang="en-US" cap="none" dirty="0" smtClean="0">
                <a:latin typeface="Arial" panose="020B0604020202020204" pitchFamily="34" charset="0"/>
                <a:cs typeface="Arial" panose="020B0604020202020204" pitchFamily="34" charset="0"/>
              </a:rPr>
              <a:t>SAMHSA toolkits for treating addictions to several substance and special populations guides </a:t>
            </a:r>
            <a:r>
              <a:rPr lang="en-US" cap="none" dirty="0" smtClean="0">
                <a:latin typeface="Arial" panose="020B0604020202020204" pitchFamily="34" charset="0"/>
                <a:cs typeface="Arial" panose="020B0604020202020204" pitchFamily="34" charset="0"/>
                <a:hlinkClick r:id="rId7"/>
              </a:rPr>
              <a:t>https://store.samhsa.gov/</a:t>
            </a:r>
            <a:r>
              <a:rPr lang="en-US" cap="none" dirty="0" smtClean="0">
                <a:latin typeface="Arial" panose="020B0604020202020204" pitchFamily="34" charset="0"/>
                <a:cs typeface="Arial" panose="020B0604020202020204" pitchFamily="34" charset="0"/>
              </a:rPr>
              <a:t> </a:t>
            </a:r>
          </a:p>
          <a:p>
            <a:endParaRPr lang="en-US" dirty="0" smtClean="0"/>
          </a:p>
          <a:p>
            <a:endParaRPr lang="en-US" dirty="0"/>
          </a:p>
        </p:txBody>
      </p:sp>
    </p:spTree>
    <p:extLst>
      <p:ext uri="{BB962C8B-B14F-4D97-AF65-F5344CB8AC3E}">
        <p14:creationId xmlns:p14="http://schemas.microsoft.com/office/powerpoint/2010/main" val="30764910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Instrument and Permissions to Reproduce</a:t>
            </a:r>
            <a:endParaRPr lang="en-US" dirty="0"/>
          </a:p>
        </p:txBody>
      </p:sp>
      <p:sp>
        <p:nvSpPr>
          <p:cNvPr id="3" name="Content Placeholder 2"/>
          <p:cNvSpPr>
            <a:spLocks noGrp="1"/>
          </p:cNvSpPr>
          <p:nvPr>
            <p:ph idx="1"/>
          </p:nvPr>
        </p:nvSpPr>
        <p:spPr/>
        <p:txBody>
          <a:bodyPr>
            <a:normAutofit fontScale="62500" lnSpcReduction="20000"/>
          </a:bodyPr>
          <a:lstStyle/>
          <a:p>
            <a:r>
              <a:rPr lang="en-US" dirty="0" smtClean="0"/>
              <a:t>CDC 5 A’s resources are public domain;  Maybe used in clinical practice without permissions. See </a:t>
            </a:r>
            <a:r>
              <a:rPr lang="en-US" dirty="0" smtClean="0">
                <a:hlinkClick r:id="rId2"/>
              </a:rPr>
              <a:t>https://www.cdc.gov/tobacco/campaign/tips/partners/health/materials/twyd-5a-2a-tobacco-intervention-pocket-card.pdf</a:t>
            </a:r>
            <a:r>
              <a:rPr lang="en-US" dirty="0" smtClean="0"/>
              <a:t> </a:t>
            </a:r>
          </a:p>
          <a:p>
            <a:r>
              <a:rPr lang="en-US" dirty="0" smtClean="0"/>
              <a:t>NIDA quick screen and NIDA modified assist may use in clinical settings without permission; permission to use in power point permission verified 2/11/19 via email.  See </a:t>
            </a:r>
            <a:r>
              <a:rPr lang="en-US" dirty="0" smtClean="0">
                <a:hlinkClick r:id="rId3"/>
              </a:rPr>
              <a:t>https://www.drugabuse.gov/sites/default/files/pdf/nmassist.pdf</a:t>
            </a:r>
            <a:r>
              <a:rPr lang="en-US" dirty="0" smtClean="0"/>
              <a:t>  </a:t>
            </a:r>
          </a:p>
          <a:p>
            <a:r>
              <a:rPr lang="en-US" dirty="0" smtClean="0"/>
              <a:t>AUDIT-C and AUDIT is available for use in the public domain and in clinical settings- see </a:t>
            </a:r>
            <a:r>
              <a:rPr lang="en-US" dirty="0" smtClean="0">
                <a:hlinkClick r:id="rId4"/>
              </a:rPr>
              <a:t>https://www.integration.samhsa.gov/images/res/tool_auditc.pdf</a:t>
            </a:r>
            <a:r>
              <a:rPr lang="en-US" dirty="0" smtClean="0"/>
              <a:t> and </a:t>
            </a:r>
            <a:r>
              <a:rPr lang="en-US" dirty="0" smtClean="0">
                <a:hlinkClick r:id="rId5"/>
              </a:rPr>
              <a:t>http://lib.adai.washington.edu/dbtw-wpd/exec/dbtwpub.dll?BU=http%3A//lib.adai.washington.edu/instrumentsearch.htm&amp;TN=Instruments&amp;CS=0&amp;QY=find%20%28AccessNo%20ct%2032%29&amp;RF=Full&amp;DF=Full&amp;MR=&amp;NP=3&amp;RL=0&amp;DL=0&amp;XC=&amp;ID=&amp;AC=QBE_QUERY</a:t>
            </a:r>
            <a:endParaRPr lang="en-US" dirty="0" smtClean="0"/>
          </a:p>
          <a:p>
            <a:r>
              <a:rPr lang="en-US" dirty="0" smtClean="0"/>
              <a:t>CRAFFT may be reproduced in its exact for in clinical settings.  Special permission otherwise necessary. </a:t>
            </a:r>
            <a:r>
              <a:rPr lang="en-US" dirty="0" smtClean="0">
                <a:hlinkClick r:id="rId6"/>
              </a:rPr>
              <a:t>https://www.integration.samhsa.gov/clinical-practice/sbirt/CRAFFT_Screening_interview.pdf</a:t>
            </a:r>
            <a:endParaRPr lang="en-US" dirty="0" smtClean="0"/>
          </a:p>
          <a:p>
            <a:r>
              <a:rPr lang="en-US" dirty="0" smtClean="0"/>
              <a:t>CAGE-AID as produced by SAMHSA- all SAMHSA materials are free to use with reference because its public domain </a:t>
            </a:r>
            <a:r>
              <a:rPr lang="en-US" dirty="0" smtClean="0">
                <a:hlinkClick r:id="rId7"/>
              </a:rPr>
              <a:t>https://www.integration.samhsa.gov/images/res/CAGEAID.pdf</a:t>
            </a:r>
            <a:r>
              <a:rPr lang="en-US" dirty="0" smtClean="0"/>
              <a:t> </a:t>
            </a:r>
          </a:p>
          <a:p>
            <a:r>
              <a:rPr lang="en-US" dirty="0" smtClean="0"/>
              <a:t>DAST can be used for non-commercial use with credit to author Harvey A Skinner see: </a:t>
            </a:r>
            <a:r>
              <a:rPr lang="en-US" dirty="0" smtClean="0">
                <a:hlinkClick r:id="rId8" action="ppaction://hlinkfile"/>
              </a:rPr>
              <a:t>file:///C:/Users/peglowsl/Downloads/DAST%202008%20(1).pdf</a:t>
            </a:r>
            <a:r>
              <a:rPr lang="en-US" dirty="0" smtClean="0"/>
              <a:t> </a:t>
            </a:r>
          </a:p>
          <a:p>
            <a:endParaRPr lang="en-US" dirty="0"/>
          </a:p>
        </p:txBody>
      </p:sp>
    </p:spTree>
    <p:extLst>
      <p:ext uri="{BB962C8B-B14F-4D97-AF65-F5344CB8AC3E}">
        <p14:creationId xmlns:p14="http://schemas.microsoft.com/office/powerpoint/2010/main" val="11133913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Objectives</a:t>
            </a:r>
            <a:endParaRPr lang="en-US" dirty="0"/>
          </a:p>
        </p:txBody>
      </p:sp>
      <p:sp>
        <p:nvSpPr>
          <p:cNvPr id="3" name="Content Placeholder 2"/>
          <p:cNvSpPr>
            <a:spLocks noGrp="1"/>
          </p:cNvSpPr>
          <p:nvPr>
            <p:ph sz="quarter" idx="13"/>
          </p:nvPr>
        </p:nvSpPr>
        <p:spPr/>
        <p:txBody>
          <a:bodyPr>
            <a:normAutofit/>
          </a:bodyPr>
          <a:lstStyle/>
          <a:p>
            <a:pPr marL="0" indent="0">
              <a:buNone/>
            </a:pPr>
            <a:r>
              <a:rPr lang="en-US" dirty="0" smtClean="0"/>
              <a:t>At the end of the session the participant should:</a:t>
            </a:r>
          </a:p>
          <a:p>
            <a:pPr marL="457200" indent="-457200">
              <a:buFont typeface="+mj-lt"/>
              <a:buAutoNum type="arabicPeriod"/>
            </a:pPr>
            <a:r>
              <a:rPr lang="en-US" dirty="0" smtClean="0"/>
              <a:t>Be familiar with the basics of </a:t>
            </a:r>
            <a:r>
              <a:rPr lang="en-US" dirty="0"/>
              <a:t>Screening, brief intervention and </a:t>
            </a:r>
            <a:r>
              <a:rPr lang="en-US" dirty="0" smtClean="0"/>
              <a:t>referral to Treatment</a:t>
            </a:r>
            <a:endParaRPr lang="en-US" cap="none"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90776128"/>
      </p:ext>
    </p:extLst>
  </p:cSld>
  <p:clrMapOvr>
    <a:masterClrMapping/>
  </p:clrMapOvr>
  <mc:AlternateContent xmlns:mc="http://schemas.openxmlformats.org/markup-compatibility/2006" xmlns:p14="http://schemas.microsoft.com/office/powerpoint/2010/main">
    <mc:Choice Requires="p14">
      <p:transition spd="slow" p14:dur="2000" advTm="31776"/>
    </mc:Choice>
    <mc:Fallback xmlns="">
      <p:transition spd="slow" advTm="31776"/>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ADEPT video first 6 mins (1)">
            <a:hlinkClick r:id="" action="ppaction://media"/>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1" y="-821"/>
            <a:ext cx="12192000" cy="6858822"/>
          </a:xfrm>
        </p:spPr>
      </p:pic>
    </p:spTree>
    <p:extLst>
      <p:ext uri="{BB962C8B-B14F-4D97-AF65-F5344CB8AC3E}">
        <p14:creationId xmlns:p14="http://schemas.microsoft.com/office/powerpoint/2010/main" val="21799048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SBIRT?</a:t>
            </a:r>
            <a:endParaRPr lang="en-US" dirty="0"/>
          </a:p>
        </p:txBody>
      </p:sp>
      <p:sp>
        <p:nvSpPr>
          <p:cNvPr id="3" name="Content Placeholder 2"/>
          <p:cNvSpPr>
            <a:spLocks noGrp="1"/>
          </p:cNvSpPr>
          <p:nvPr>
            <p:ph sz="quarter" idx="13"/>
          </p:nvPr>
        </p:nvSpPr>
        <p:spPr/>
        <p:txBody>
          <a:bodyPr/>
          <a:lstStyle/>
          <a:p>
            <a:pPr marL="0" indent="0">
              <a:buNone/>
            </a:pPr>
            <a:r>
              <a:rPr lang="en-US" i="1" dirty="0" smtClean="0"/>
              <a:t>“Screening</a:t>
            </a:r>
            <a:r>
              <a:rPr lang="en-US" i="1" dirty="0"/>
              <a:t>, Brief Intervention, and Referral to Treatment (SBIRT) is an evidence-based practice used to identify, reduce, and prevent problematic use, abuse, and dependence on alcohol and illicit drugs. The SBIRT model was incited by an Institute of Medicine recommendation that called for community-based screening for health risk behaviors, including substance use</a:t>
            </a:r>
            <a:r>
              <a:rPr lang="en-US" i="1" dirty="0" smtClean="0"/>
              <a:t>.”</a:t>
            </a:r>
            <a:endParaRPr lang="en-US" i="1" dirty="0"/>
          </a:p>
        </p:txBody>
      </p:sp>
      <p:pic>
        <p:nvPicPr>
          <p:cNvPr id="4" name="Picture 3"/>
          <p:cNvPicPr>
            <a:picLocks noChangeAspect="1"/>
          </p:cNvPicPr>
          <p:nvPr/>
        </p:nvPicPr>
        <p:blipFill>
          <a:blip r:embed="rId2"/>
          <a:stretch>
            <a:fillRect/>
          </a:stretch>
        </p:blipFill>
        <p:spPr>
          <a:xfrm>
            <a:off x="838200" y="4503847"/>
            <a:ext cx="6572250" cy="561975"/>
          </a:xfrm>
          <a:prstGeom prst="rect">
            <a:avLst/>
          </a:prstGeom>
        </p:spPr>
      </p:pic>
    </p:spTree>
    <p:extLst>
      <p:ext uri="{BB962C8B-B14F-4D97-AF65-F5344CB8AC3E}">
        <p14:creationId xmlns:p14="http://schemas.microsoft.com/office/powerpoint/2010/main" val="217305186"/>
      </p:ext>
    </p:extLst>
  </p:cSld>
  <p:clrMapOvr>
    <a:masterClrMapping/>
  </p:clrMapOvr>
  <mc:AlternateContent xmlns:mc="http://schemas.openxmlformats.org/markup-compatibility/2006" xmlns:p14="http://schemas.microsoft.com/office/powerpoint/2010/main">
    <mc:Choice Requires="p14">
      <p:transition spd="slow" p14:dur="2000" advTm="25841"/>
    </mc:Choice>
    <mc:Fallback xmlns="">
      <p:transition spd="slow" advTm="25841"/>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SBIRT</a:t>
            </a:r>
            <a:endParaRPr lang="en-US" dirty="0"/>
          </a:p>
        </p:txBody>
      </p:sp>
      <p:sp>
        <p:nvSpPr>
          <p:cNvPr id="3" name="Content Placeholder 2"/>
          <p:cNvSpPr>
            <a:spLocks noGrp="1"/>
          </p:cNvSpPr>
          <p:nvPr>
            <p:ph sz="quarter" idx="13"/>
          </p:nvPr>
        </p:nvSpPr>
        <p:spPr/>
        <p:txBody>
          <a:bodyPr/>
          <a:lstStyle/>
          <a:p>
            <a:r>
              <a:rPr lang="en-US" cap="none" dirty="0"/>
              <a:t>SBIRT: Screening, </a:t>
            </a:r>
            <a:r>
              <a:rPr lang="en-US" cap="none" dirty="0" smtClean="0"/>
              <a:t>Brief Intervention</a:t>
            </a:r>
            <a:r>
              <a:rPr lang="en-US" cap="none" dirty="0"/>
              <a:t>, </a:t>
            </a:r>
            <a:r>
              <a:rPr lang="en-US" cap="none" dirty="0" smtClean="0"/>
              <a:t>Referral </a:t>
            </a:r>
            <a:r>
              <a:rPr lang="en-US" cap="none" dirty="0"/>
              <a:t>to </a:t>
            </a:r>
            <a:r>
              <a:rPr lang="en-US" cap="none" dirty="0" smtClean="0"/>
              <a:t>Treatment</a:t>
            </a:r>
            <a:endParaRPr lang="en-US" cap="none" dirty="0"/>
          </a:p>
          <a:p>
            <a:endParaRPr lang="en-US" dirty="0"/>
          </a:p>
        </p:txBody>
      </p:sp>
      <p:pic>
        <p:nvPicPr>
          <p:cNvPr id="6" name="Picture 5"/>
          <p:cNvPicPr>
            <a:picLocks noChangeAspect="1"/>
          </p:cNvPicPr>
          <p:nvPr/>
        </p:nvPicPr>
        <p:blipFill>
          <a:blip r:embed="rId2"/>
          <a:stretch>
            <a:fillRect/>
          </a:stretch>
        </p:blipFill>
        <p:spPr>
          <a:xfrm>
            <a:off x="1002535" y="2668169"/>
            <a:ext cx="7821976" cy="3935819"/>
          </a:xfrm>
          <a:prstGeom prst="rect">
            <a:avLst/>
          </a:prstGeom>
        </p:spPr>
      </p:pic>
      <p:pic>
        <p:nvPicPr>
          <p:cNvPr id="8"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3007" y="280193"/>
            <a:ext cx="2857500" cy="1495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5718090"/>
      </p:ext>
    </p:extLst>
  </p:cSld>
  <p:clrMapOvr>
    <a:masterClrMapping/>
  </p:clrMapOvr>
  <mc:AlternateContent xmlns:mc="http://schemas.openxmlformats.org/markup-compatibility/2006" xmlns:p14="http://schemas.microsoft.com/office/powerpoint/2010/main">
    <mc:Choice Requires="p14">
      <p:transition spd="slow" p14:dur="2000" advTm="26866"/>
    </mc:Choice>
    <mc:Fallback xmlns="">
      <p:transition spd="slow" advTm="26866"/>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SBIRT?</a:t>
            </a:r>
            <a:endParaRPr lang="en-US" dirty="0"/>
          </a:p>
        </p:txBody>
      </p:sp>
      <p:sp>
        <p:nvSpPr>
          <p:cNvPr id="3" name="Content Placeholder 2"/>
          <p:cNvSpPr>
            <a:spLocks noGrp="1"/>
          </p:cNvSpPr>
          <p:nvPr>
            <p:ph sz="quarter" idx="13"/>
          </p:nvPr>
        </p:nvSpPr>
        <p:spPr/>
        <p:txBody>
          <a:bodyPr>
            <a:normAutofit lnSpcReduction="10000"/>
          </a:bodyPr>
          <a:lstStyle/>
          <a:p>
            <a:r>
              <a:rPr lang="en-US" altLang="en-US" dirty="0"/>
              <a:t>Treatment does work</a:t>
            </a:r>
          </a:p>
          <a:p>
            <a:r>
              <a:rPr lang="en-US" altLang="en-US" dirty="0"/>
              <a:t>The </a:t>
            </a:r>
            <a:r>
              <a:rPr lang="en-US" altLang="en-US" dirty="0" smtClean="0"/>
              <a:t>ED/Primary </a:t>
            </a:r>
            <a:r>
              <a:rPr lang="en-US" altLang="en-US" dirty="0"/>
              <a:t>care visit is an opportunity for intervention</a:t>
            </a:r>
          </a:p>
          <a:p>
            <a:r>
              <a:rPr lang="en-US" altLang="en-US" dirty="0"/>
              <a:t>Timely referral is effective</a:t>
            </a:r>
          </a:p>
          <a:p>
            <a:r>
              <a:rPr lang="en-US" altLang="en-US" dirty="0"/>
              <a:t>Practitioners are reluctant to screen and </a:t>
            </a:r>
            <a:r>
              <a:rPr lang="en-US" altLang="en-US" dirty="0" smtClean="0"/>
              <a:t>intervene without a framework</a:t>
            </a:r>
            <a:endParaRPr lang="en-US" altLang="en-US" dirty="0"/>
          </a:p>
          <a:p>
            <a:r>
              <a:rPr lang="en-US" altLang="en-US" dirty="0" smtClean="0"/>
              <a:t>Saves Money</a:t>
            </a:r>
          </a:p>
          <a:p>
            <a:r>
              <a:rPr lang="en-US" altLang="en-US" dirty="0" smtClean="0"/>
              <a:t>Improves prognosis</a:t>
            </a:r>
            <a:endParaRPr lang="en-US" altLang="en-US" dirty="0"/>
          </a:p>
          <a:p>
            <a:endParaRPr lang="en-US" dirty="0"/>
          </a:p>
        </p:txBody>
      </p:sp>
      <p:pic>
        <p:nvPicPr>
          <p:cNvPr id="2052" name="Picture 4"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6300" y="365125"/>
            <a:ext cx="2857500" cy="149542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sbi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83938" y="4022724"/>
            <a:ext cx="2376499" cy="2454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18117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SBIRT</a:t>
            </a:r>
            <a:endParaRPr lang="en-US" dirty="0"/>
          </a:p>
        </p:txBody>
      </p:sp>
      <p:sp>
        <p:nvSpPr>
          <p:cNvPr id="3" name="Content Placeholder 2"/>
          <p:cNvSpPr>
            <a:spLocks noGrp="1"/>
          </p:cNvSpPr>
          <p:nvPr>
            <p:ph sz="quarter" idx="13"/>
          </p:nvPr>
        </p:nvSpPr>
        <p:spPr/>
        <p:txBody>
          <a:bodyPr>
            <a:normAutofit/>
          </a:bodyPr>
          <a:lstStyle/>
          <a:p>
            <a:r>
              <a:rPr lang="en-US" cap="none" dirty="0" smtClean="0"/>
              <a:t>SBIRT is the gold standard for screening for risky alcohol and drug use </a:t>
            </a:r>
          </a:p>
          <a:p>
            <a:r>
              <a:rPr lang="en-US" cap="none" dirty="0" smtClean="0"/>
              <a:t>In all settings SBIRT is appropriate and can be used by nearly anyone in the healthcare field</a:t>
            </a:r>
          </a:p>
          <a:p>
            <a:r>
              <a:rPr lang="en-US" cap="none" dirty="0" smtClean="0"/>
              <a:t>Patients should be screened yearly</a:t>
            </a:r>
          </a:p>
          <a:p>
            <a:r>
              <a:rPr lang="en-US" cap="none" dirty="0" smtClean="0"/>
              <a:t>You can bill for </a:t>
            </a:r>
            <a:r>
              <a:rPr lang="en-US" cap="none" dirty="0" smtClean="0"/>
              <a:t>SBIRT</a:t>
            </a:r>
            <a:endParaRPr lang="en-US" dirty="0"/>
          </a:p>
        </p:txBody>
      </p:sp>
      <p:pic>
        <p:nvPicPr>
          <p:cNvPr id="4" name="Picture 4"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6300" y="365125"/>
            <a:ext cx="2857500" cy="149542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free image doctor talking to pati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3283" y="3789238"/>
            <a:ext cx="4014097" cy="2673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1345490"/>
      </p:ext>
    </p:extLst>
  </p:cSld>
  <p:clrMapOvr>
    <a:masterClrMapping/>
  </p:clrMapOvr>
  <mc:AlternateContent xmlns:mc="http://schemas.openxmlformats.org/markup-compatibility/2006" xmlns:p14="http://schemas.microsoft.com/office/powerpoint/2010/main">
    <mc:Choice Requires="p14">
      <p:transition spd="slow" p14:dur="2000" advTm="40367"/>
    </mc:Choice>
    <mc:Fallback xmlns="">
      <p:transition spd="slow" advTm="40367"/>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SBIRT: Screening</a:t>
            </a:r>
            <a:endParaRPr lang="en-US" dirty="0"/>
          </a:p>
        </p:txBody>
      </p:sp>
      <p:sp>
        <p:nvSpPr>
          <p:cNvPr id="3" name="Content Placeholder 2"/>
          <p:cNvSpPr>
            <a:spLocks noGrp="1"/>
          </p:cNvSpPr>
          <p:nvPr>
            <p:ph sz="quarter" idx="13"/>
          </p:nvPr>
        </p:nvSpPr>
        <p:spPr/>
        <p:txBody>
          <a:bodyPr/>
          <a:lstStyle/>
          <a:p>
            <a:r>
              <a:rPr lang="en-US" cap="none" dirty="0" smtClean="0"/>
              <a:t>Brief Screening</a:t>
            </a:r>
          </a:p>
          <a:p>
            <a:pPr marL="800100" lvl="1" indent="-342900">
              <a:buFont typeface="+mj-lt"/>
              <a:buAutoNum type="arabicPeriod"/>
            </a:pPr>
            <a:r>
              <a:rPr lang="en-US" cap="none" dirty="0" smtClean="0"/>
              <a:t>Initial screening for drugs and alcohol</a:t>
            </a:r>
          </a:p>
          <a:p>
            <a:pPr marL="800100" lvl="1" indent="-342900">
              <a:buFont typeface="+mj-lt"/>
              <a:buAutoNum type="arabicPeriod"/>
            </a:pPr>
            <a:r>
              <a:rPr lang="en-US" cap="none" dirty="0" smtClean="0"/>
              <a:t>If positive, more in depth screening for each substance</a:t>
            </a:r>
            <a:endParaRPr lang="en-US" cap="none" dirty="0"/>
          </a:p>
        </p:txBody>
      </p:sp>
      <p:pic>
        <p:nvPicPr>
          <p:cNvPr id="307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6300" y="280193"/>
            <a:ext cx="2857500" cy="14954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scree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280" y="3944950"/>
            <a:ext cx="4574771" cy="2674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94609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610" y="365125"/>
            <a:ext cx="11046028" cy="1325563"/>
          </a:xfrm>
        </p:spPr>
        <p:txBody>
          <a:bodyPr/>
          <a:lstStyle/>
          <a:p>
            <a:r>
              <a:rPr lang="en-US" dirty="0" smtClean="0"/>
              <a:t>Initial screening: NIDA Quick Screen, CAGE-AID, AUDIT-C</a:t>
            </a:r>
            <a:endParaRPr lang="en-US" dirty="0"/>
          </a:p>
        </p:txBody>
      </p:sp>
      <p:pic>
        <p:nvPicPr>
          <p:cNvPr id="4" name="Content Placeholder 3"/>
          <p:cNvPicPr>
            <a:picLocks noGrp="1" noChangeAspect="1"/>
          </p:cNvPicPr>
          <p:nvPr>
            <p:ph sz="quarter" idx="13"/>
          </p:nvPr>
        </p:nvPicPr>
        <p:blipFill>
          <a:blip r:embed="rId3"/>
          <a:stretch>
            <a:fillRect/>
          </a:stretch>
        </p:blipFill>
        <p:spPr>
          <a:xfrm>
            <a:off x="544610" y="1778924"/>
            <a:ext cx="9962677" cy="3621403"/>
          </a:xfrm>
          <a:prstGeom prst="rect">
            <a:avLst/>
          </a:prstGeom>
        </p:spPr>
      </p:pic>
      <p:pic>
        <p:nvPicPr>
          <p:cNvPr id="3" name="Picture 2"/>
          <p:cNvPicPr>
            <a:picLocks noChangeAspect="1"/>
          </p:cNvPicPr>
          <p:nvPr/>
        </p:nvPicPr>
        <p:blipFill>
          <a:blip r:embed="rId4"/>
          <a:stretch>
            <a:fillRect/>
          </a:stretch>
        </p:blipFill>
        <p:spPr>
          <a:xfrm>
            <a:off x="2101678" y="1778923"/>
            <a:ext cx="7721944" cy="5045003"/>
          </a:xfrm>
          <a:prstGeom prst="rect">
            <a:avLst/>
          </a:prstGeom>
        </p:spPr>
      </p:pic>
      <p:pic>
        <p:nvPicPr>
          <p:cNvPr id="5" name="Picture 4"/>
          <p:cNvPicPr>
            <a:picLocks noChangeAspect="1"/>
          </p:cNvPicPr>
          <p:nvPr/>
        </p:nvPicPr>
        <p:blipFill>
          <a:blip r:embed="rId5"/>
          <a:stretch>
            <a:fillRect/>
          </a:stretch>
        </p:blipFill>
        <p:spPr>
          <a:xfrm>
            <a:off x="3076575" y="1070826"/>
            <a:ext cx="5772150" cy="5753100"/>
          </a:xfrm>
          <a:prstGeom prst="rect">
            <a:avLst/>
          </a:prstGeom>
        </p:spPr>
      </p:pic>
    </p:spTree>
    <p:extLst>
      <p:ext uri="{BB962C8B-B14F-4D97-AF65-F5344CB8AC3E}">
        <p14:creationId xmlns:p14="http://schemas.microsoft.com/office/powerpoint/2010/main" val="3178252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3"/>
                                        </p:tgtEl>
                                        <p:attrNameLst>
                                          <p:attrName>ppt_x</p:attrName>
                                        </p:attrNameLst>
                                      </p:cBhvr>
                                      <p:tavLst>
                                        <p:tav tm="0">
                                          <p:val>
                                            <p:strVal val="ppt_x"/>
                                          </p:val>
                                        </p:tav>
                                        <p:tav tm="100000">
                                          <p:val>
                                            <p:strVal val="ppt_x"/>
                                          </p:val>
                                        </p:tav>
                                      </p:tavLst>
                                    </p:anim>
                                    <p:anim calcmode="lin" valueType="num">
                                      <p:cBhvr additive="base">
                                        <p:cTn id="19" dur="500"/>
                                        <p:tgtEl>
                                          <p:spTgt spid="3"/>
                                        </p:tgtEl>
                                        <p:attrNameLst>
                                          <p:attrName>ppt_y</p:attrName>
                                        </p:attrNameLst>
                                      </p:cBhvr>
                                      <p:tavLst>
                                        <p:tav tm="0">
                                          <p:val>
                                            <p:strVal val="ppt_y"/>
                                          </p:val>
                                        </p:tav>
                                        <p:tav tm="100000">
                                          <p:val>
                                            <p:strVal val="1+ppt_h/2"/>
                                          </p:val>
                                        </p:tav>
                                      </p:tavLst>
                                    </p:anim>
                                    <p:set>
                                      <p:cBhvr>
                                        <p:cTn id="20" dur="1" fill="hold">
                                          <p:stCondLst>
                                            <p:cond delay="499"/>
                                          </p:stCondLst>
                                        </p:cTn>
                                        <p:tgtEl>
                                          <p:spTgt spid="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5"/>
                                        </p:tgtEl>
                                        <p:attrNameLst>
                                          <p:attrName>ppt_x</p:attrName>
                                        </p:attrNameLst>
                                      </p:cBhvr>
                                      <p:tavLst>
                                        <p:tav tm="0">
                                          <p:val>
                                            <p:strVal val="ppt_x"/>
                                          </p:val>
                                        </p:tav>
                                        <p:tav tm="100000">
                                          <p:val>
                                            <p:strVal val="ppt_x"/>
                                          </p:val>
                                        </p:tav>
                                      </p:tavLst>
                                    </p:anim>
                                    <p:anim calcmode="lin" valueType="num">
                                      <p:cBhvr additive="base">
                                        <p:cTn id="31" dur="500"/>
                                        <p:tgtEl>
                                          <p:spTgt spid="5"/>
                                        </p:tgtEl>
                                        <p:attrNameLst>
                                          <p:attrName>ppt_y</p:attrName>
                                        </p:attrNameLst>
                                      </p:cBhvr>
                                      <p:tavLst>
                                        <p:tav tm="0">
                                          <p:val>
                                            <p:strVal val="ppt_y"/>
                                          </p:val>
                                        </p:tav>
                                        <p:tav tm="100000">
                                          <p:val>
                                            <p:strVal val="1+ppt_h/2"/>
                                          </p:val>
                                        </p:tav>
                                      </p:tavLst>
                                    </p:anim>
                                    <p:set>
                                      <p:cBhvr>
                                        <p:cTn id="3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Main Event</Template>
  <TotalTime>6155</TotalTime>
  <Words>798</Words>
  <Application>Microsoft Office PowerPoint</Application>
  <PresentationFormat>Widescreen</PresentationFormat>
  <Paragraphs>95</Paragraphs>
  <Slides>18</Slides>
  <Notes>5</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18</vt:i4>
      </vt:variant>
    </vt:vector>
  </HeadingPairs>
  <TitlesOfParts>
    <vt:vector size="24" baseType="lpstr">
      <vt:lpstr>Arial</vt:lpstr>
      <vt:lpstr>Calibri</vt:lpstr>
      <vt:lpstr>Calibri Light</vt:lpstr>
      <vt:lpstr>Impact</vt:lpstr>
      <vt:lpstr>Office Theme</vt:lpstr>
      <vt:lpstr>Main Event</vt:lpstr>
      <vt:lpstr>Screening, brief intervention and Referral to Treatment (SBIRT) Preview</vt:lpstr>
      <vt:lpstr>Objectives</vt:lpstr>
      <vt:lpstr>PowerPoint Presentation</vt:lpstr>
      <vt:lpstr>What is SBIRT?</vt:lpstr>
      <vt:lpstr>SBIRT</vt:lpstr>
      <vt:lpstr>Why SBIRT?</vt:lpstr>
      <vt:lpstr>SBIRT</vt:lpstr>
      <vt:lpstr>SBIRT: Screening</vt:lpstr>
      <vt:lpstr>Initial screening: NIDA Quick Screen, CAGE-AID, AUDIT-C</vt:lpstr>
      <vt:lpstr>Initial screening</vt:lpstr>
      <vt:lpstr>Screen for Alcohol Use Disorders: AUDIT</vt:lpstr>
      <vt:lpstr>SBIRT: Brief Intervention</vt:lpstr>
      <vt:lpstr>SBIRT: Referral to Treatment</vt:lpstr>
      <vt:lpstr>But I need more help!!</vt:lpstr>
      <vt:lpstr>Billing for your hard work!</vt:lpstr>
      <vt:lpstr>PowerPoint Presentation</vt:lpstr>
      <vt:lpstr>References:</vt:lpstr>
      <vt:lpstr>Instrument and Permissions to Reproduce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Opioid Use Disorder  Crash course</dc:title>
  <dc:creator>blinded author</dc:creator>
  <cp:lastModifiedBy>blinded author</cp:lastModifiedBy>
  <cp:revision>92</cp:revision>
  <cp:lastPrinted>2018-12-27T14:47:29Z</cp:lastPrinted>
  <dcterms:created xsi:type="dcterms:W3CDTF">2018-11-30T17:25:08Z</dcterms:created>
  <dcterms:modified xsi:type="dcterms:W3CDTF">2019-05-02T15:22:41Z</dcterms:modified>
</cp:coreProperties>
</file>