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59" r:id="rId4"/>
    <p:sldId id="257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FF"/>
    <a:srgbClr val="99FF66"/>
    <a:srgbClr val="739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4" autoAdjust="0"/>
  </p:normalViewPr>
  <p:slideViewPr>
    <p:cSldViewPr showGuides="1">
      <p:cViewPr varScale="1">
        <p:scale>
          <a:sx n="117" d="100"/>
          <a:sy n="117" d="100"/>
        </p:scale>
        <p:origin x="504" y="102"/>
      </p:cViewPr>
      <p:guideLst>
        <p:guide orient="horz" pos="16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05402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2653500" y="713700"/>
            <a:ext cx="3837000" cy="37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2400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719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2653500" y="713700"/>
            <a:ext cx="3837000" cy="37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2400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rgbClr val="43434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3.wdp"/><Relationship Id="rId5" Type="http://schemas.openxmlformats.org/officeDocument/2006/relationships/image" Target="../media/image9.jpeg"/><Relationship Id="rId4" Type="http://schemas.microsoft.com/office/2007/relationships/hdphoto" Target="../media/hdphoto2.wdp"/><Relationship Id="rId9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ctrTitle"/>
          </p:nvPr>
        </p:nvSpPr>
        <p:spPr>
          <a:xfrm>
            <a:off x="661800" y="1119150"/>
            <a:ext cx="7820400" cy="124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/>
                <a:ea typeface="Times New Roman"/>
                <a:cs typeface="Times New Roman"/>
                <a:sym typeface="Times New Roman"/>
              </a:rPr>
              <a:t>Resilience and the 2nd Victim: Intersection of Race, Violence &amp; Medicine</a:t>
            </a:r>
            <a:endParaRPr sz="2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subTitle" idx="1"/>
          </p:nvPr>
        </p:nvSpPr>
        <p:spPr>
          <a:xfrm>
            <a:off x="691750" y="2764663"/>
            <a:ext cx="5337900" cy="6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B6D2"/>
              </a:buClr>
              <a:buFont typeface="Noto Sans Symbols"/>
              <a:buNone/>
            </a:pPr>
            <a:r>
              <a:rPr lang="en" sz="24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Brian H. Williams, MD, FACS</a:t>
            </a:r>
            <a:endParaRPr sz="24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B6D2"/>
              </a:buClr>
              <a:buFont typeface="Noto Sans Symbols"/>
              <a:buNone/>
            </a:pPr>
            <a:endParaRPr sz="24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FEFEF"/>
              </a:solidFill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942375" y="3809300"/>
            <a:ext cx="2123700" cy="4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@</a:t>
            </a:r>
            <a:r>
              <a:rPr lang="en" sz="1800" i="0" strike="noStrike" cap="none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BHWilliamsMD</a:t>
            </a:r>
            <a:r>
              <a:rPr lang="en" sz="1800" i="0" u="none" strike="noStrike" cap="none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80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					</a:t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750" y="4282124"/>
            <a:ext cx="311950" cy="32903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942375" y="4247600"/>
            <a:ext cx="1991700" cy="4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/BrianWilliamsMD</a:t>
            </a:r>
            <a:endParaRPr sz="18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5832475" y="4715875"/>
            <a:ext cx="68421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6" name="Shape 166" descr="downloa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50" y="3872475"/>
            <a:ext cx="311950" cy="31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 rotWithShape="1">
          <a:blip r:embed="rId3">
            <a:alphaModFix amt="40000"/>
          </a:blip>
          <a:srcRect/>
          <a:stretch/>
        </p:blipFill>
        <p:spPr>
          <a:xfrm>
            <a:off x="0" y="0"/>
            <a:ext cx="4495450" cy="2547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250" y="2547650"/>
            <a:ext cx="4495450" cy="25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21700" y="2571750"/>
            <a:ext cx="462230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21700" y="0"/>
            <a:ext cx="4622300" cy="25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2965050" y="938499"/>
            <a:ext cx="3213900" cy="2960553"/>
          </a:xfrm>
          <a:prstGeom prst="rect">
            <a:avLst/>
          </a:prstGeom>
          <a:gradFill>
            <a:gsLst>
              <a:gs pos="0">
                <a:srgbClr val="C0C2D2">
                  <a:alpha val="0"/>
                </a:srgbClr>
              </a:gs>
              <a:gs pos="25000">
                <a:srgbClr val="C0C2D2">
                  <a:alpha val="0"/>
                </a:srgbClr>
              </a:gs>
              <a:gs pos="87000">
                <a:srgbClr val="480000"/>
              </a:gs>
              <a:gs pos="100000">
                <a:srgbClr val="E0E0E8"/>
              </a:gs>
            </a:gsLst>
            <a:lin ang="5400000" scaled="0"/>
          </a:gradFill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1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RACE</a:t>
            </a:r>
            <a:r>
              <a:rPr lang="en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8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VIOLENCE</a:t>
            </a:r>
            <a:r>
              <a:rPr lang="en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6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800" b="1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MEDICINE</a:t>
            </a:r>
            <a:endParaRPr sz="14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tx1">
                <a:lumMod val="85000"/>
                <a:lumOff val="15000"/>
              </a:schemeClr>
            </a:gs>
            <a:gs pos="95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Shape 172" descr="functioning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1434000" y="819150"/>
            <a:ext cx="6262200" cy="358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5030118" y="4525566"/>
            <a:ext cx="3889438" cy="40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(</a:t>
            </a:r>
            <a:r>
              <a:rPr lang="en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O’Leary &amp; Ickovics, 1994)</a:t>
            </a:r>
            <a:endParaRPr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3048000" y="971550"/>
            <a:ext cx="1295400" cy="9906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1">
                <a:lumMod val="85000"/>
                <a:lumOff val="15000"/>
              </a:schemeClr>
            </a:gs>
            <a:gs pos="95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73000" size="46"/>
                    </a14:imgEffect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brightnessContrast bright="-32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7"/>
            <a:ext cx="9144000" cy="2110264"/>
          </a:xfrm>
          <a:prstGeom prst="rect">
            <a:avLst/>
          </a:prstGeom>
          <a:ln w="41275" cmpd="thickThin">
            <a:solidFill>
              <a:schemeClr val="bg1">
                <a:lumMod val="50000"/>
              </a:schemeClr>
            </a:solidFill>
            <a:bevel/>
          </a:ln>
        </p:spPr>
      </p:pic>
      <p:sp>
        <p:nvSpPr>
          <p:cNvPr id="18" name="Rectangle 17"/>
          <p:cNvSpPr/>
          <p:nvPr/>
        </p:nvSpPr>
        <p:spPr>
          <a:xfrm>
            <a:off x="3599141" y="2137887"/>
            <a:ext cx="1861859" cy="3983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1800" b="1" kern="1200" dirty="0" smtClean="0">
                <a:solidFill>
                  <a:srgbClr val="FFFF00"/>
                </a:solidFill>
              </a:rPr>
              <a:t>Ruminative</a:t>
            </a:r>
            <a:endParaRPr lang="en-US" sz="1800" b="1" kern="1200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2288" y="2613660"/>
            <a:ext cx="2286000" cy="2087880"/>
          </a:xfrm>
          <a:prstGeom prst="ellipse">
            <a:avLst/>
          </a:pr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-32000"/>
                      </a14:imgEffect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rgbClr val="C00000">
                <a:alpha val="37000"/>
              </a:srgb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Oval 21"/>
          <p:cNvSpPr/>
          <p:nvPr/>
        </p:nvSpPr>
        <p:spPr>
          <a:xfrm>
            <a:off x="3469508" y="2567940"/>
            <a:ext cx="2204984" cy="21336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solidFill>
              <a:srgbClr val="C00000">
                <a:alpha val="33000"/>
              </a:srgb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Rectangle 22"/>
          <p:cNvSpPr/>
          <p:nvPr/>
        </p:nvSpPr>
        <p:spPr>
          <a:xfrm>
            <a:off x="6287750" y="2135664"/>
            <a:ext cx="1894917" cy="4360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1800" b="1" kern="1200" dirty="0" smtClean="0">
                <a:solidFill>
                  <a:srgbClr val="FFFF00"/>
                </a:solidFill>
              </a:rPr>
              <a:t>Hypervigilant</a:t>
            </a:r>
            <a:endParaRPr lang="en-US" sz="2400" b="1" kern="1200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1177" y="2114550"/>
            <a:ext cx="1888223" cy="457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1800" b="1" kern="1200" dirty="0" smtClean="0">
                <a:solidFill>
                  <a:srgbClr val="FFFF00"/>
                </a:solidFill>
              </a:rPr>
              <a:t>Avoidant</a:t>
            </a:r>
            <a:endParaRPr lang="en-US" sz="2400" b="1" kern="1200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72200" y="2647950"/>
            <a:ext cx="2244108" cy="2053590"/>
          </a:xfrm>
          <a:prstGeom prst="ellipse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rgbClr val="C00000">
                <a:alpha val="19000"/>
              </a:srgb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5787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200150" y="742950"/>
            <a:ext cx="337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150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Aharoni" panose="02010803020104030203" pitchFamily="2" charset="-79"/>
              </a:rPr>
              <a:t>Resilience</a:t>
            </a:r>
            <a:endParaRPr lang="en-US" b="1" spc="15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99185" y="1684552"/>
            <a:ext cx="3035942" cy="46487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Physical Self-Care</a:t>
            </a:r>
            <a:endParaRPr lang="en-US" sz="18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00150" y="2403217"/>
            <a:ext cx="3045829" cy="48946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Social Support</a:t>
            </a:r>
            <a:endParaRPr lang="en-U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00150" y="3259330"/>
            <a:ext cx="3045829" cy="45541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Meaning and Purpose</a:t>
            </a:r>
            <a:endParaRPr lang="en-US" sz="18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26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209809"/>
            <a:ext cx="5257800" cy="2962141"/>
          </a:xfrm>
          <a:prstGeom prst="rect">
            <a:avLst/>
          </a:prstGeom>
          <a:noFill/>
          <a:ln w="15875" cmpd="sng">
            <a:solidFill>
              <a:schemeClr val="tx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58292566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45</Words>
  <Application>Microsoft Office PowerPoint</Application>
  <PresentationFormat>On-screen Show (16:9)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Aharoni</vt:lpstr>
      <vt:lpstr>Arial</vt:lpstr>
      <vt:lpstr>Cabin</vt:lpstr>
      <vt:lpstr>Calibri</vt:lpstr>
      <vt:lpstr>Corbel</vt:lpstr>
      <vt:lpstr>Noto Sans Symbols</vt:lpstr>
      <vt:lpstr>Roboto</vt:lpstr>
      <vt:lpstr>Times New Roman</vt:lpstr>
      <vt:lpstr>Geometric</vt:lpstr>
      <vt:lpstr>Office Theme</vt:lpstr>
      <vt:lpstr>Resilience and the 2nd Victim: Intersection of Race, Violence &amp; Medicine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 and the 2nd Victim: Intersection of Race, Violence &amp; Medicine</dc:title>
  <dc:creator>kristi caplan</dc:creator>
  <cp:lastModifiedBy>Stoner, Julie L.</cp:lastModifiedBy>
  <cp:revision>52</cp:revision>
  <dcterms:modified xsi:type="dcterms:W3CDTF">2018-03-14T14:14:41Z</dcterms:modified>
</cp:coreProperties>
</file>