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4" r:id="rId3"/>
    <p:sldId id="275" r:id="rId4"/>
    <p:sldId id="271" r:id="rId5"/>
    <p:sldId id="259" r:id="rId6"/>
    <p:sldId id="276" r:id="rId7"/>
    <p:sldId id="300" r:id="rId8"/>
    <p:sldId id="288" r:id="rId9"/>
    <p:sldId id="289" r:id="rId10"/>
    <p:sldId id="286" r:id="rId11"/>
    <p:sldId id="287" r:id="rId12"/>
    <p:sldId id="298" r:id="rId13"/>
    <p:sldId id="297" r:id="rId14"/>
    <p:sldId id="290" r:id="rId15"/>
    <p:sldId id="277" r:id="rId16"/>
    <p:sldId id="295" r:id="rId17"/>
    <p:sldId id="296" r:id="rId18"/>
    <p:sldId id="278" r:id="rId19"/>
    <p:sldId id="279" r:id="rId20"/>
    <p:sldId id="280" r:id="rId21"/>
    <p:sldId id="294" r:id="rId22"/>
    <p:sldId id="291" r:id="rId23"/>
    <p:sldId id="284" r:id="rId24"/>
    <p:sldId id="285" r:id="rId25"/>
    <p:sldId id="282" r:id="rId26"/>
    <p:sldId id="292" r:id="rId27"/>
    <p:sldId id="293" r:id="rId28"/>
    <p:sldId id="283" r:id="rId29"/>
    <p:sldId id="261" r:id="rId30"/>
    <p:sldId id="270" r:id="rId31"/>
    <p:sldId id="299" r:id="rId3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1D9067A-3610-4E1F-9D72-9D60548759C6}">
          <p14:sldIdLst>
            <p14:sldId id="256"/>
            <p14:sldId id="274"/>
            <p14:sldId id="275"/>
            <p14:sldId id="271"/>
            <p14:sldId id="259"/>
            <p14:sldId id="276"/>
            <p14:sldId id="300"/>
            <p14:sldId id="288"/>
            <p14:sldId id="289"/>
            <p14:sldId id="286"/>
            <p14:sldId id="287"/>
            <p14:sldId id="298"/>
            <p14:sldId id="297"/>
            <p14:sldId id="290"/>
            <p14:sldId id="277"/>
            <p14:sldId id="295"/>
            <p14:sldId id="296"/>
            <p14:sldId id="278"/>
            <p14:sldId id="279"/>
            <p14:sldId id="280"/>
            <p14:sldId id="294"/>
            <p14:sldId id="291"/>
            <p14:sldId id="284"/>
            <p14:sldId id="285"/>
            <p14:sldId id="282"/>
            <p14:sldId id="292"/>
            <p14:sldId id="293"/>
            <p14:sldId id="283"/>
            <p14:sldId id="261"/>
            <p14:sldId id="270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002433"/>
    <a:srgbClr val="1F7F9B"/>
    <a:srgbClr val="005D7E"/>
    <a:srgbClr val="EAEAE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1" autoAdjust="0"/>
    <p:restoredTop sz="80268" autoAdjust="0"/>
  </p:normalViewPr>
  <p:slideViewPr>
    <p:cSldViewPr>
      <p:cViewPr varScale="1">
        <p:scale>
          <a:sx n="121" d="100"/>
          <a:sy n="121" d="100"/>
        </p:scale>
        <p:origin x="120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637CB-0C8A-B74F-A4CE-F1E12F792EC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E12C2-EF1A-EB4A-A6E7-F1DBD4D8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33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E917F-5968-224E-A4C4-9C97246B684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FB7E0-A34A-B04B-8CCC-1DBEDE30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54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WCAG21/quickref/?currentsidebar=%23col_overview&amp;levels=aaa&amp;versions=2.0#compatibl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am 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Digital Accessibility Specialist position 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 for the presentation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an overview of accessibility (the laws, guidelines, etc.)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what resources are available at EVMS and beyond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huge topic to cover. Remember - any progress is good progress!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6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baseline="0" dirty="0"/>
              <a:t> profile image or headshot is a nice visual to show what a person looks like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Answer is mostly going to be simple: their name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83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</a:t>
            </a:r>
            <a:r>
              <a:rPr lang="en-US" baseline="0" dirty="0"/>
              <a:t> image is a bar chart from a story published in the EVMS Pulse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6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EVMS</a:t>
            </a:r>
            <a:r>
              <a:rPr lang="en-US" baseline="0" dirty="0"/>
              <a:t> Pulse example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Magazine story from November 2021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“EVMS project targets diabetes in Western Tidewater”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Featured three complicated images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Solution: Separate page where we linked to the longer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09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an example</a:t>
            </a:r>
            <a:r>
              <a:rPr lang="en-US" baseline="0" dirty="0"/>
              <a:t> of a PDF application for Summer Scholars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 helped work on the accessibility of </a:t>
            </a:r>
            <a:r>
              <a:rPr lang="en-US" baseline="0"/>
              <a:t>this 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91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PDFs</a:t>
            </a:r>
            <a:r>
              <a:rPr lang="en-US" baseline="0" dirty="0"/>
              <a:t> are ubiquitous and difficult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According to the Nielsen Norman Group PDFs: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“often optimized for a printed sheet of paper” and not a browser window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slow to load on desktop and mobile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opened in a new tab, can disorient users because PDFs lack standard navigation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make it difficult for users to find information if they have to scan a table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52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Big</a:t>
            </a:r>
            <a:r>
              <a:rPr lang="en-US" baseline="0" dirty="0"/>
              <a:t> challenges with this form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Each form field has to be manually labeled to convey to a screen reader the information needed for the field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A form like this can often be tagged as a table – which is its own brand of crazy in PDFs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7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application</a:t>
            </a:r>
            <a:r>
              <a:rPr lang="en-US" baseline="0" dirty="0"/>
              <a:t> such as </a:t>
            </a:r>
            <a:r>
              <a:rPr lang="en-US" baseline="0" dirty="0" err="1"/>
              <a:t>Formstack</a:t>
            </a:r>
            <a:r>
              <a:rPr lang="en-US" baseline="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Does a lot of the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Works a lot better on mobile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Reach out to Web Technologies (webmaster@evms.edu) to learn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3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way</a:t>
            </a:r>
            <a:r>
              <a:rPr lang="en-US" baseline="0" dirty="0"/>
              <a:t> to link: a CTA button or meaningful text within a graph or paragraph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Linking</a:t>
            </a:r>
            <a:r>
              <a:rPr lang="en-US" baseline="0" dirty="0"/>
              <a:t> headers can be confusing since headers are generally more broad and are meant to label chunks of information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</a:t>
            </a:r>
            <a:r>
              <a:rPr lang="en-US" baseline="0" dirty="0"/>
              <a:t>e example 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Continuity of Operations Task Force is linked and goes to a page with more information about the task force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“Read the message” is designed as a call-to-action to compliment the text to the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9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Multimedia</a:t>
            </a:r>
            <a:r>
              <a:rPr lang="en-US" baseline="0" dirty="0"/>
              <a:t> (videos, podcasts, etc.) require some kind of text alternative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Close captions and transcripts preferred over open captions and subtitles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3Play Media Study (w/ Oregon State) from 2016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Looked at how and why students use captioning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Over 2,000 students from 15 institutions responded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Note: Many of these institutions were only thinking about CC as it related to accommodation -- so some only sent out surveys to students registered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13% registered with an office of disability services; 10.7% identified as having other disabilities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99.7% had courses that included videos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Takeaways: "Students who do not require closed captioning or transcripts for accommodation are using these tools in a range of ways to access videos and support their learning“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Live caption</a:t>
            </a:r>
            <a:r>
              <a:rPr lang="en-US" baseline="0" dirty="0"/>
              <a:t>ing is important for events (like Commencement or this one!)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Three ways</a:t>
            </a:r>
            <a:r>
              <a:rPr lang="en-US" baseline="0" dirty="0"/>
              <a:t> to work with live or recorded videos: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Develop a script (and stick to it); this can help with editing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Auto-captions and edit later (easy route)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Pay a third party. This can get costly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9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website and web application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Informational content (text, images, videos, etc.)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application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More interactive, allowing users to populate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must be accessible – shown through examples later 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3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About</a:t>
            </a:r>
            <a:r>
              <a:rPr lang="en-US" b="1" baseline="0" dirty="0"/>
              <a:t> </a:t>
            </a:r>
            <a:r>
              <a:rPr lang="en-US" b="1" dirty="0" err="1"/>
              <a:t>WebAIM</a:t>
            </a:r>
            <a:endParaRPr lang="en-US" b="1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Non-profit organization based at the Institute for Disability Research, Policy, and Practice at Utah State University.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Provides</a:t>
            </a:r>
            <a:r>
              <a:rPr lang="en-US" baseline="0" dirty="0"/>
              <a:t> a wide array of training, tutorials and guides for web accessibility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Created the</a:t>
            </a:r>
            <a:r>
              <a:rPr lang="en-US" baseline="0" dirty="0"/>
              <a:t> WAVE browser extension that can give you a baseline for your webpage’s accessibility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3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Accessibility does not solely benefit those with disabilities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PDF</a:t>
            </a:r>
            <a:r>
              <a:rPr lang="en-US" baseline="0" dirty="0"/>
              <a:t>’s can be extremely difficult to make accessible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SEO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Google is the biggest screen reader in the world - Keith Bundy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Takeaway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impact is real, and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often involves money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Non-compliance penalties with the ADA can range from $55,000 to $150,000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settled for $1M plus attorney fees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</a:t>
            </a:r>
            <a:r>
              <a:rPr lang="en-US" b="1" baseline="0" dirty="0"/>
              <a:t> is the law?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Section 508 differs from Section 504, which largely deals with public spaces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ADA is frequently cited in lawsuits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DOJ released</a:t>
            </a:r>
            <a:r>
              <a:rPr lang="en-US" baseline="0" dirty="0"/>
              <a:t> guidance in March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Basically: ADA requirements can be applied to 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8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</a:t>
            </a:r>
            <a:r>
              <a:rPr lang="en-US" baseline="0" dirty="0"/>
              <a:t> Section 508 and ADA reference the Web Content Accessibility Guidelines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About WCAG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Developed by the World Wide Web Consortium (W3C)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Can be applied to examine/enhance the accessibility of websites, social media, learning management, digital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3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A11Y Project is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open-source website that promotes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accessible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inclusive digital experiences.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Web Content Accessibility Guidelines (both 2.0 and 2.1)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organized into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Principles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covering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Guidelines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 total Success Criteria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between three levels (A, AA, AAA).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 508 requires entities that receive federal funds to meet or exceed Level AA. This means there are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 Success Criteria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need to be met in order to ensure compliance. Some criteria will directly apply to moderators and others are more for developers. Around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half apply to content moderators.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Principles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Perceivable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"Information and user interface components must be presentable to users in ways they can perceive."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"Make all functionality available from a keyboard."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"Make text content readable and understandable."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"Maximize compatibility with current and future user agents, including assistive technologies."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Guidelines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1.1 – Text Alternatives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"Provide text alternatives for any non-text content so that it can be changed into other forms people need, such as large print, braille, speech, symbols or simpler language."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1.2 – Time-based Media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Provide alternatives for time-based media.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1.3 – Adaptable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Create content that can be presented in different ways (for example simpler layout) without losing information or structure.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1.4 – Distinguishable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Make it easier for users to see and hear content including separating foreground from background.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2.1 – Keyboard Accessible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Make all functionality available from a keyboard.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2.2 – Enough Time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Provide users enough time to read and use content.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2.3 – Seizures and Physical Reactions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Do not design content in a way that is known to cause seizures or physical reactions.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2.4 – Navigable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Provide ways to help users navigate, find content, and determine where they are.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2.5 – Input Modalities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Make it easier for users to operate functionality through various inputs beyond keyboard.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3.1 – Readable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Make text content readable and understandable.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3.2 – Predictable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Make Web pages appear and operate in predictable ways.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3.3 – Input Assistance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Help users avoid and correct mistakes.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 4.1 – Compatible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Maximize compatibility with current and future user agents, including assistive technologies.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</a:t>
            </a:r>
            <a:r>
              <a:rPr lang="en-US" baseline="0" dirty="0"/>
              <a:t> does one go about making content accessible?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Looking at a few examples based on these three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3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Alternative</a:t>
            </a:r>
            <a:r>
              <a:rPr lang="en-US" baseline="0" dirty="0"/>
              <a:t> text is meant to be a short line of text that describes the image to someone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What is the meaning or purpose of this image?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Example from the COVID-19 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B7E0-A34A-B04B-8CCC-1DBEDE30BE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stern Virginia Medical School logo with curve design element" title="EVMS logo and curve">
            <a:extLst>
              <a:ext uri="{FF2B5EF4-FFF2-40B4-BE49-F238E27FC236}">
                <a16:creationId xmlns:a16="http://schemas.microsoft.com/office/drawing/2014/main" id="{AF958FE5-620D-9D40-A806-92269A0EA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11132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22313" y="2439591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445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69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5DB74-746C-A840-975B-0541BEEA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2B4398-B276-5647-9C79-150157248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4857749"/>
            <a:ext cx="838200" cy="25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7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1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1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23EB80-5C66-5B4D-94F6-8B7660BC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314083-3B9F-E447-B312-62AFD4E13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4857749"/>
            <a:ext cx="838200" cy="25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092544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8948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8948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A989B8-B056-7348-80DE-FDD3C276FEB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645027" y="1092544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C1DC1C-0871-3747-9603-BA703F63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857749"/>
            <a:ext cx="838200" cy="25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55C26-066E-6043-A73E-E27C9908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5D7E0D-6497-3E49-998F-74F4E4B7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4857749"/>
            <a:ext cx="838200" cy="25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2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3442730" y="1485898"/>
            <a:ext cx="1588" cy="3143252"/>
          </a:xfrm>
          <a:prstGeom prst="line">
            <a:avLst/>
          </a:prstGeom>
          <a:ln w="31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323972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1" y="1323973"/>
            <a:ext cx="5334000" cy="31337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2195510"/>
            <a:ext cx="3008313" cy="24336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8DCEAE-9401-7749-825A-B4555A7F0EF5}"/>
              </a:ext>
            </a:extLst>
          </p:cNvPr>
          <p:cNvSpPr txBox="1">
            <a:spLocks/>
          </p:cNvSpPr>
          <p:nvPr userDrawn="1"/>
        </p:nvSpPr>
        <p:spPr>
          <a:xfrm>
            <a:off x="685800" y="804495"/>
            <a:ext cx="82296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F7F9B"/>
                </a:solidFill>
                <a:latin typeface="+mj-lt"/>
                <a:ea typeface="ヒラギノ角ゴ Pro W3" charset="0"/>
                <a:cs typeface="Geneva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2D1355-5A67-6C42-810C-C92C02143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4857749"/>
            <a:ext cx="838200" cy="25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7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6800" y="1304925"/>
            <a:ext cx="7315200" cy="3248025"/>
          </a:xfrm>
          <a:prstGeom prst="rect">
            <a:avLst/>
          </a:prstGeom>
          <a:noFill/>
          <a:ln w="31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ヒラギノ角ゴ Pro W3" charset="0"/>
              <a:cs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52501"/>
            <a:ext cx="7315200" cy="36790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D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0163" y="1393031"/>
            <a:ext cx="711886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4552950"/>
            <a:ext cx="7315200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7BEE35-9E47-2F42-99BA-856D26AE7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4857749"/>
            <a:ext cx="838200" cy="25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8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524000"/>
            <a:ext cx="7924800" cy="32575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EB28AC-1B9E-F846-99C8-9B47DFF6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E7D5-4545-A14E-86F3-7389C0CAB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4857749"/>
            <a:ext cx="838200" cy="25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4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397B2B-EFDB-7842-8437-C6C5393AA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4857749"/>
            <a:ext cx="838200" cy="25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stern Virginia Medical School logo with curve design element" title="EVMS logo and curve">
            <a:extLst>
              <a:ext uri="{FF2B5EF4-FFF2-40B4-BE49-F238E27FC236}">
                <a16:creationId xmlns:a16="http://schemas.microsoft.com/office/drawing/2014/main" id="{5CB0B451-65FC-D149-93A1-052806A04E9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1113282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838200" y="887958"/>
            <a:ext cx="7772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4857749"/>
            <a:ext cx="838200" cy="259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ヒラギノ角ゴ Pro W3" charset="0"/>
          <a:cs typeface="Geneva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200">
          <a:solidFill>
            <a:schemeClr val="accent1"/>
          </a:solidFill>
          <a:latin typeface="Calibri"/>
          <a:ea typeface="Geneva" pitchFamily="-111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800">
          <a:solidFill>
            <a:schemeClr val="accent4"/>
          </a:solidFill>
          <a:latin typeface="Calibri"/>
          <a:ea typeface="Geneva" pitchFamily="-111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400">
          <a:solidFill>
            <a:schemeClr val="accent4"/>
          </a:solidFill>
          <a:latin typeface="Calibri"/>
          <a:ea typeface="Geneva" pitchFamily="-111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000">
          <a:solidFill>
            <a:schemeClr val="accent4"/>
          </a:solidFill>
          <a:latin typeface="Calibri"/>
          <a:ea typeface="Geneva" pitchFamily="-111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000">
          <a:solidFill>
            <a:schemeClr val="accent4"/>
          </a:solidFill>
          <a:latin typeface="Calibri"/>
          <a:ea typeface="Geneva" pitchFamily="-111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aatraq.com/news/2022/02/higher-education-feb-2022-repor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tutorials/images/complex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ms.edu/pulse/archive/evms_magazine/issue_14-1/stories/evmsprojecttargetsdiabetesinwesterntidewater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pdf-unfit-for-human-consump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essentialdesign/website-vs-web-app-whats-the-difference-e499b18b60b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ntaraevms.com/" TargetMode="External"/><Relationship Id="rId5" Type="http://schemas.openxmlformats.org/officeDocument/2006/relationships/hyperlink" Target="https://myportal.evms.edu/login/" TargetMode="External"/><Relationship Id="rId4" Type="http://schemas.openxmlformats.org/officeDocument/2006/relationships/hyperlink" Target="https://www.evms.ed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vmsonline@evms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ews@evms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ms.edu/about_evms/administrative_offices/marketing_communications/social_media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ms.edu/about_evms/administrative_offices/marketing_communications/web_technologies/accessibility/creating_accessible_webpages/images/" TargetMode="External"/><Relationship Id="rId2" Type="http://schemas.openxmlformats.org/officeDocument/2006/relationships/hyperlink" Target="https://rise.articulate.com/share/Pf9NysSvjkCONZ1WGQuR1LlCzDtJvtPX#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www.evms.edu/about_evms/administrative_offices/marketing_communications/web_technologies/accessibility/creating_accessible_pdf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iteimprove.com/support/solutions/articles/80000448465-siteimprove-academy-free-courses" TargetMode="External"/><Relationship Id="rId2" Type="http://schemas.openxmlformats.org/officeDocument/2006/relationships/hyperlink" Target="https://help.siteimprove.com/support/solutions/articles/80000448315-academy-courses-for-siteimprove-user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s://www.evms.edu/siteimprov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ise.articulate.com/share/PchwNcFD_R9QUdLwecrbk8DxDqMWpWjF#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im.org/techniques/excel/" TargetMode="External"/><Relationship Id="rId3" Type="http://schemas.openxmlformats.org/officeDocument/2006/relationships/hyperlink" Target="https://www.w3.org/WAI/fundamentals/" TargetMode="External"/><Relationship Id="rId7" Type="http://schemas.openxmlformats.org/officeDocument/2006/relationships/hyperlink" Target="https://webaim.org/techniques/word/" TargetMode="External"/><Relationship Id="rId12" Type="http://schemas.openxmlformats.org/officeDocument/2006/relationships/hyperlink" Target="https://wave.webaim.org/extension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im.org/techniques/powerpoint" TargetMode="External"/><Relationship Id="rId11" Type="http://schemas.openxmlformats.org/officeDocument/2006/relationships/hyperlink" Target="https://help.siteimprove.com/support/solutions/articles/80000448227-what-is-the-siteimprove-browser-extension-" TargetMode="External"/><Relationship Id="rId5" Type="http://schemas.openxmlformats.org/officeDocument/2006/relationships/hyperlink" Target="https://webaim.org/techniques/acrobat/acrobat" TargetMode="External"/><Relationship Id="rId10" Type="http://schemas.openxmlformats.org/officeDocument/2006/relationships/hyperlink" Target="https://webaim.org/techniques/keyboard/" TargetMode="External"/><Relationship Id="rId4" Type="http://schemas.openxmlformats.org/officeDocument/2006/relationships/hyperlink" Target="https://webaim.org/articles/" TargetMode="External"/><Relationship Id="rId9" Type="http://schemas.openxmlformats.org/officeDocument/2006/relationships/hyperlink" Target="https://webaim.org/techniques/alttext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11yproject.com/checklist/" TargetMode="External"/><Relationship Id="rId3" Type="http://schemas.openxmlformats.org/officeDocument/2006/relationships/hyperlink" Target="https://www.evms.edu/about_evms/administrative_offices/marketing_communications/web_technologies/accessibility/creating_accessible_pdfs/" TargetMode="External"/><Relationship Id="rId7" Type="http://schemas.openxmlformats.org/officeDocument/2006/relationships/hyperlink" Target="https://www.w3.org/WAI/standards-guidelines/wcag/" TargetMode="External"/><Relationship Id="rId2" Type="http://schemas.openxmlformats.org/officeDocument/2006/relationships/hyperlink" Target="https://www.evms.edu/accessibil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ction508.gov/" TargetMode="External"/><Relationship Id="rId5" Type="http://schemas.openxmlformats.org/officeDocument/2006/relationships/hyperlink" Target="https://www2.ed.gov/notices/accessibility/index.html" TargetMode="External"/><Relationship Id="rId4" Type="http://schemas.openxmlformats.org/officeDocument/2006/relationships/hyperlink" Target="https://www.access-board.gov/ict/#508-chapter-1-application-and-administration" TargetMode="External"/><Relationship Id="rId9" Type="http://schemas.openxmlformats.org/officeDocument/2006/relationships/hyperlink" Target="https://www.a11yproject.com/abou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tel:7574467377" TargetMode="External"/><Relationship Id="rId2" Type="http://schemas.openxmlformats.org/officeDocument/2006/relationships/hyperlink" Target="mailto:greenkh@evms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tel:7574467070" TargetMode="External"/><Relationship Id="rId4" Type="http://schemas.openxmlformats.org/officeDocument/2006/relationships/hyperlink" Target="mailto:webmaster@evms.ed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ia.org/blog/five-ways-to-improve-your-seo-with-web-accessibil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mnbar.org/blogs/harold-obrien1/2021/04/26/understanding-the-risk-of-web-accessibility-lawsui" TargetMode="External"/><Relationship Id="rId5" Type="http://schemas.openxmlformats.org/officeDocument/2006/relationships/hyperlink" Target="https://www.jdsupra.com/legalnews/federal-website-accessibility-lawsuits-8876833/" TargetMode="External"/><Relationship Id="rId4" Type="http://schemas.openxmlformats.org/officeDocument/2006/relationships/hyperlink" Target="https://www.cdc.gov/mmwr/volumes/67/wr/mm6732a3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-board.gov/ict/#about-the-ict-accessibility-standar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ta.ada.gov/resources/web-guidanc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0/#intr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11yproject.com/posts/wcag2-document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65565"/>
            <a:ext cx="7772400" cy="363140"/>
          </a:xfrm>
        </p:spPr>
        <p:txBody>
          <a:bodyPr/>
          <a:lstStyle/>
          <a:p>
            <a:r>
              <a:rPr lang="en-US" dirty="0"/>
              <a:t>National Distance Learning Week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28705"/>
            <a:ext cx="5907087" cy="1102399"/>
          </a:xfrm>
        </p:spPr>
        <p:txBody>
          <a:bodyPr/>
          <a:lstStyle/>
          <a:p>
            <a:r>
              <a:rPr lang="en-US" sz="3600" cap="none" dirty="0"/>
              <a:t>Accessibility at EVMS: Creating content for everyone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957" y="3131104"/>
            <a:ext cx="49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Kevin Green, Digital Accessibility Specialist</a:t>
            </a:r>
          </a:p>
        </p:txBody>
      </p:sp>
      <p:pic>
        <p:nvPicPr>
          <p:cNvPr id="1026" name="Picture 2" descr="National Distance Learning Week 2022 Logo" title="National Distance Learning Week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00507"/>
            <a:ext cx="2499720" cy="18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8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71550"/>
            <a:ext cx="8686800" cy="609600"/>
          </a:xfrm>
        </p:spPr>
        <p:txBody>
          <a:bodyPr/>
          <a:lstStyle/>
          <a:p>
            <a:r>
              <a:rPr lang="en-US" sz="2800" dirty="0"/>
              <a:t>Is your content accessible?</a:t>
            </a:r>
            <a:endParaRPr lang="en-US" sz="2800" i="1" cap="smal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25146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  <a:hlinkClick r:id="rId3"/>
              </a:rPr>
              <a:t>Audit by </a:t>
            </a:r>
            <a:r>
              <a:rPr lang="en-US" sz="2000" dirty="0" err="1">
                <a:solidFill>
                  <a:srgbClr val="002433"/>
                </a:solidFill>
                <a:hlinkClick r:id="rId3"/>
              </a:rPr>
              <a:t>AAAtraq</a:t>
            </a:r>
            <a:r>
              <a:rPr lang="en-US" sz="2000" dirty="0">
                <a:solidFill>
                  <a:srgbClr val="002433"/>
                </a:solidFill>
                <a:hlinkClick r:id="rId3"/>
              </a:rPr>
              <a:t> with Gallagher and Wilson </a:t>
            </a:r>
            <a:r>
              <a:rPr lang="en-US" sz="2000" dirty="0" err="1">
                <a:solidFill>
                  <a:srgbClr val="002433"/>
                </a:solidFill>
                <a:hlinkClick r:id="rId3"/>
              </a:rPr>
              <a:t>Elser</a:t>
            </a:r>
            <a:r>
              <a:rPr lang="en-US" sz="2000" dirty="0">
                <a:solidFill>
                  <a:srgbClr val="002433"/>
                </a:solidFill>
              </a:rPr>
              <a:t>: 96% of 2,000 higher education website homepages “failed to be inclusive”</a:t>
            </a:r>
          </a:p>
          <a:p>
            <a:r>
              <a:rPr lang="en-US" sz="2000" dirty="0" err="1">
                <a:solidFill>
                  <a:srgbClr val="002433"/>
                </a:solidFill>
              </a:rPr>
              <a:t>Plantiff</a:t>
            </a:r>
            <a:r>
              <a:rPr lang="en-US" sz="2000" dirty="0">
                <a:solidFill>
                  <a:srgbClr val="002433"/>
                </a:solidFill>
              </a:rPr>
              <a:t> lawyers often focus on three vulnerabilities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Alt text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Link text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Form labels</a:t>
            </a:r>
          </a:p>
        </p:txBody>
      </p:sp>
    </p:spTree>
    <p:extLst>
      <p:ext uri="{BB962C8B-B14F-4D97-AF65-F5344CB8AC3E}">
        <p14:creationId xmlns:p14="http://schemas.microsoft.com/office/powerpoint/2010/main" val="297810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 text: Context is everything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7620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Convey the meaning of the image within the context of the webpage, LMS section, document, etc.</a:t>
            </a:r>
          </a:p>
        </p:txBody>
      </p:sp>
      <p:pic>
        <p:nvPicPr>
          <p:cNvPr id="5" name="Picture 4" descr="Screenshot of a module from the EVMS website with an image on the left and text on the right" title="Link exampl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80" y="2344504"/>
            <a:ext cx="6519761" cy="2249276"/>
          </a:xfrm>
          <a:prstGeom prst="rect">
            <a:avLst/>
          </a:prstGeom>
          <a:ln>
            <a:noFill/>
          </a:ln>
          <a:effectLst>
            <a:outerShdw blurRad="292100" dir="1980000" sx="101000" sy="101000" algn="tl" rotWithShape="0">
              <a:srgbClr val="333333">
                <a:alpha val="5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66760" y="4593780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Alt text: Screener wearing a mask and scrubs speaks to a person at an entrance</a:t>
            </a:r>
          </a:p>
        </p:txBody>
      </p:sp>
    </p:spTree>
    <p:extLst>
      <p:ext uri="{BB962C8B-B14F-4D97-AF65-F5344CB8AC3E}">
        <p14:creationId xmlns:p14="http://schemas.microsoft.com/office/powerpoint/2010/main" val="305096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 text: Profile images and logos</a:t>
            </a:r>
          </a:p>
        </p:txBody>
      </p:sp>
      <p:pic>
        <p:nvPicPr>
          <p:cNvPr id="8" name="Picture 7" descr="Kevin Green" title="Profile 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03832"/>
            <a:ext cx="2057400" cy="2742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9660" y="4546712"/>
            <a:ext cx="201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Alt text: Kevin Green</a:t>
            </a:r>
          </a:p>
        </p:txBody>
      </p:sp>
      <p:pic>
        <p:nvPicPr>
          <p:cNvPr id="9" name="Picture 2" descr="National Distance Learning Week 2022 Logo" title="National Distance Learning Week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3832"/>
            <a:ext cx="3581400" cy="26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0" y="4546712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Alt text: National Distance Learning Week 2022 logo</a:t>
            </a:r>
          </a:p>
        </p:txBody>
      </p:sp>
    </p:spTree>
    <p:extLst>
      <p:ext uri="{BB962C8B-B14F-4D97-AF65-F5344CB8AC3E}">
        <p14:creationId xmlns:p14="http://schemas.microsoft.com/office/powerpoint/2010/main" val="67612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 text: Complex images are difficult (not impossible)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150"/>
            <a:ext cx="3886200" cy="20574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Avoid images of text (e.g. flyers); consider a webpage</a:t>
            </a:r>
          </a:p>
          <a:p>
            <a:r>
              <a:rPr lang="en-US" sz="2000" dirty="0">
                <a:solidFill>
                  <a:srgbClr val="002433"/>
                </a:solidFill>
                <a:hlinkClick r:id="rId3"/>
              </a:rPr>
              <a:t>Supplement complex images</a:t>
            </a:r>
            <a:r>
              <a:rPr lang="en-US" sz="2000" dirty="0">
                <a:solidFill>
                  <a:srgbClr val="002433"/>
                </a:solidFill>
              </a:rPr>
              <a:t> (e.g. bar charts, graphs) with long descriptions to capture the full meaning</a:t>
            </a:r>
          </a:p>
        </p:txBody>
      </p:sp>
      <p:pic>
        <p:nvPicPr>
          <p:cNvPr id="1026" name="Picture 2" descr="chart showing high hospitalization rate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1149"/>
            <a:ext cx="3886200" cy="258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9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 text: Long description solution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5334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EVMS Pulse story – “</a:t>
            </a:r>
            <a:r>
              <a:rPr lang="en-US" sz="2000" dirty="0">
                <a:solidFill>
                  <a:srgbClr val="002433"/>
                </a:solidFill>
                <a:hlinkClick r:id="rId3"/>
              </a:rPr>
              <a:t>EVMS project targets diabetes in Western Tidewater</a:t>
            </a:r>
            <a:r>
              <a:rPr lang="en-US" sz="2000" dirty="0">
                <a:solidFill>
                  <a:srgbClr val="002433"/>
                </a:solidFill>
              </a:rPr>
              <a:t>”</a:t>
            </a:r>
          </a:p>
        </p:txBody>
      </p:sp>
      <p:pic>
        <p:nvPicPr>
          <p:cNvPr id="6" name="Picture 5" descr="Screen shot of a bar graph used in the Pulse story" title="Bar graph example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1" y="2223880"/>
            <a:ext cx="2895600" cy="2136509"/>
          </a:xfrm>
          <a:prstGeom prst="rect">
            <a:avLst/>
          </a:prstGeom>
          <a:ln>
            <a:noFill/>
          </a:ln>
          <a:effectLst>
            <a:outerShdw blurRad="292100" dir="1920000" sx="97000" sy="97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5800" y="4409865"/>
            <a:ext cx="274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Alt text: Bar graph showing high prevalence of diabetes in Western Tidewater. Full description in the link below.</a:t>
            </a:r>
          </a:p>
        </p:txBody>
      </p:sp>
      <p:pic>
        <p:nvPicPr>
          <p:cNvPr id="7" name="Picture 6" descr="Screenshot of the webpage featuring long description of the bar graph" title="Long description exampl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223879"/>
            <a:ext cx="3886200" cy="2133600"/>
          </a:xfrm>
          <a:prstGeom prst="rect">
            <a:avLst/>
          </a:prstGeom>
          <a:ln>
            <a:noFill/>
          </a:ln>
          <a:effectLst>
            <a:outerShdw blurRad="292100" dir="2700000" sx="97000" sy="97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77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Online form example: PDF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4572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Summer Scholars mentor application</a:t>
            </a:r>
          </a:p>
        </p:txBody>
      </p:sp>
      <p:pic>
        <p:nvPicPr>
          <p:cNvPr id="6" name="Google Shape;187;g11dbbed54ff_0_7" descr="Screenshot of the mentor application PDF" title="Mentor application PDF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43" y="2153773"/>
            <a:ext cx="7097314" cy="25885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57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Online form example: The challenge of PDFs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gray">
          <a:xfrm>
            <a:off x="457200" y="158115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3200">
                <a:solidFill>
                  <a:schemeClr val="accent1"/>
                </a:solidFill>
                <a:latin typeface="Calibri"/>
                <a:ea typeface="Geneva" pitchFamily="-111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800">
                <a:solidFill>
                  <a:schemeClr val="accent4"/>
                </a:solidFill>
                <a:latin typeface="Calibri"/>
                <a:ea typeface="Geneva" pitchFamily="-111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400">
                <a:solidFill>
                  <a:schemeClr val="accent4"/>
                </a:solidFill>
                <a:latin typeface="Calibri"/>
                <a:ea typeface="Geneva" pitchFamily="-111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000">
                <a:solidFill>
                  <a:schemeClr val="accent4"/>
                </a:solidFill>
                <a:latin typeface="Calibri"/>
                <a:ea typeface="Geneva" pitchFamily="-111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000">
                <a:solidFill>
                  <a:schemeClr val="accent4"/>
                </a:solidFill>
                <a:latin typeface="Calibri"/>
                <a:ea typeface="Geneva" pitchFamily="-111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The </a:t>
            </a:r>
            <a:r>
              <a:rPr lang="en-US" sz="2000" kern="0" dirty="0">
                <a:solidFill>
                  <a:schemeClr val="tx1"/>
                </a:solidFill>
                <a:hlinkClick r:id="rId3"/>
              </a:rPr>
              <a:t>Nielsen Norman Group</a:t>
            </a:r>
            <a:r>
              <a:rPr lang="en-US" sz="2000" kern="0" dirty="0">
                <a:solidFill>
                  <a:schemeClr val="tx1"/>
                </a:solidFill>
              </a:rPr>
              <a:t> has researched PDF usability extensively</a:t>
            </a:r>
          </a:p>
          <a:p>
            <a:r>
              <a:rPr lang="en-US" sz="2000" kern="0" dirty="0">
                <a:solidFill>
                  <a:schemeClr val="tx1"/>
                </a:solidFill>
              </a:rPr>
              <a:t>They have found that PDFs:</a:t>
            </a:r>
          </a:p>
          <a:p>
            <a:pPr lvl="1"/>
            <a:r>
              <a:rPr lang="en-US" sz="1600" kern="0" dirty="0">
                <a:solidFill>
                  <a:schemeClr val="tx1"/>
                </a:solidFill>
              </a:rPr>
              <a:t>Create a disorienting user experience </a:t>
            </a:r>
          </a:p>
          <a:p>
            <a:pPr lvl="1"/>
            <a:r>
              <a:rPr lang="en-US" sz="1600" kern="0" dirty="0">
                <a:solidFill>
                  <a:schemeClr val="tx1"/>
                </a:solidFill>
              </a:rPr>
              <a:t>Users strongly dislike PDFs</a:t>
            </a:r>
          </a:p>
        </p:txBody>
      </p:sp>
    </p:spTree>
    <p:extLst>
      <p:ext uri="{BB962C8B-B14F-4D97-AF65-F5344CB8AC3E}">
        <p14:creationId xmlns:p14="http://schemas.microsoft.com/office/powerpoint/2010/main" val="165331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Online form example: PDF remediation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6096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The fixes might be tedious </a:t>
            </a:r>
            <a:r>
              <a:rPr lang="en-US" sz="2000" b="1" dirty="0">
                <a:solidFill>
                  <a:srgbClr val="002433"/>
                </a:solidFill>
              </a:rPr>
              <a:t>and</a:t>
            </a:r>
            <a:r>
              <a:rPr lang="en-US" sz="2000" dirty="0">
                <a:solidFill>
                  <a:srgbClr val="002433"/>
                </a:solidFill>
              </a:rPr>
              <a:t> difficult</a:t>
            </a:r>
          </a:p>
        </p:txBody>
      </p:sp>
      <p:pic>
        <p:nvPicPr>
          <p:cNvPr id="7" name="Google Shape;187;g11dbbed54ff_0_7" descr="Screenshot of the mentor application PDF" title="Mentor application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43" y="2153773"/>
            <a:ext cx="7097314" cy="25885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73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Online form example: Accessible alternative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5334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Embeddable form built through </a:t>
            </a:r>
            <a:r>
              <a:rPr lang="en-US" sz="2000" dirty="0" err="1">
                <a:solidFill>
                  <a:srgbClr val="002433"/>
                </a:solidFill>
              </a:rPr>
              <a:t>Formstack</a:t>
            </a:r>
            <a:r>
              <a:rPr lang="en-US" sz="2000" dirty="0">
                <a:solidFill>
                  <a:srgbClr val="002433"/>
                </a:solidFill>
              </a:rPr>
              <a:t> </a:t>
            </a:r>
          </a:p>
        </p:txBody>
      </p:sp>
      <p:pic>
        <p:nvPicPr>
          <p:cNvPr id="7" name="Google Shape;194;p19" descr="Screenshot of the mentor application as an embedded form on a webpage" title="Formstack example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5" y="2037550"/>
            <a:ext cx="6190250" cy="28971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23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Links: Be descriptive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15240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Avoid “click here” or “read more”</a:t>
            </a:r>
          </a:p>
          <a:p>
            <a:r>
              <a:rPr lang="en-US" sz="2000" dirty="0">
                <a:solidFill>
                  <a:srgbClr val="002433"/>
                </a:solidFill>
              </a:rPr>
              <a:t>Provide context that describes the purpose of the link</a:t>
            </a:r>
          </a:p>
          <a:p>
            <a:r>
              <a:rPr lang="en-US" sz="2000" dirty="0">
                <a:solidFill>
                  <a:srgbClr val="002433"/>
                </a:solidFill>
              </a:rPr>
              <a:t>Links can be buttons or part of a sentence</a:t>
            </a:r>
          </a:p>
          <a:p>
            <a:r>
              <a:rPr lang="en-US" sz="2000" dirty="0">
                <a:solidFill>
                  <a:srgbClr val="002433"/>
                </a:solidFill>
              </a:rPr>
              <a:t>Avoid linking headers (not enough context)</a:t>
            </a:r>
          </a:p>
        </p:txBody>
      </p:sp>
      <p:pic>
        <p:nvPicPr>
          <p:cNvPr id="5" name="Picture 4" descr="Screenshot of a module from the EVMS website shot a link in a sentenace on the left and a call to action button on the right" title="Links Examp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28" y="3257550"/>
            <a:ext cx="7064344" cy="1407295"/>
          </a:xfrm>
          <a:prstGeom prst="rect">
            <a:avLst/>
          </a:prstGeom>
          <a:ln>
            <a:noFill/>
          </a:ln>
          <a:effectLst>
            <a:outerShdw blurRad="292100" dist="139700" dir="2700000" sx="98000" sy="98000" algn="tl" rotWithShape="0">
              <a:srgbClr val="333333">
                <a:alpha val="3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22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: What is accessibility?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accessibility?</a:t>
            </a:r>
          </a:p>
        </p:txBody>
      </p:sp>
      <p:sp>
        <p:nvSpPr>
          <p:cNvPr id="2" name="Content: About accessibility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Definition</a:t>
            </a:r>
            <a:r>
              <a:rPr lang="en-US" sz="2000" dirty="0">
                <a:solidFill>
                  <a:schemeClr val="tx1"/>
                </a:solidFill>
              </a:rPr>
              <a:t>: A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website or web application</a:t>
            </a:r>
            <a:r>
              <a:rPr lang="en-US" sz="2000" dirty="0">
                <a:solidFill>
                  <a:schemeClr val="tx1"/>
                </a:solidFill>
              </a:rPr>
              <a:t>’s content and features can be understood and used by anyone, regardless of technology or ability.</a:t>
            </a:r>
          </a:p>
          <a:p>
            <a:r>
              <a:rPr lang="en-US" sz="2000" b="1" dirty="0">
                <a:solidFill>
                  <a:srgbClr val="002433"/>
                </a:solidFill>
              </a:rPr>
              <a:t>Examples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Websites: </a:t>
            </a:r>
            <a:r>
              <a:rPr lang="en-US" sz="1600" dirty="0">
                <a:solidFill>
                  <a:srgbClr val="002433"/>
                </a:solidFill>
                <a:hlinkClick r:id="rId4"/>
              </a:rPr>
              <a:t>evms.edu</a:t>
            </a:r>
            <a:r>
              <a:rPr lang="en-US" sz="1600" dirty="0">
                <a:solidFill>
                  <a:srgbClr val="002433"/>
                </a:solidFill>
              </a:rPr>
              <a:t>, </a:t>
            </a:r>
            <a:r>
              <a:rPr lang="en-US" sz="1600" dirty="0">
                <a:solidFill>
                  <a:srgbClr val="002433"/>
                </a:solidFill>
                <a:hlinkClick r:id="rId5"/>
              </a:rPr>
              <a:t>myportal.evms.edu</a:t>
            </a:r>
            <a:r>
              <a:rPr lang="en-US" sz="1600" dirty="0">
                <a:solidFill>
                  <a:srgbClr val="002433"/>
                </a:solidFill>
              </a:rPr>
              <a:t>, </a:t>
            </a:r>
            <a:r>
              <a:rPr lang="en-US" sz="1600" dirty="0">
                <a:solidFill>
                  <a:srgbClr val="002433"/>
                </a:solidFill>
                <a:hlinkClick r:id="rId6"/>
              </a:rPr>
              <a:t>sentaraevms.com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Web applications: Outlook, Adobe Acrobat, Twitter, Facebook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Content: Words on a webpage, documents (PDF, Word, PowerPoint), </a:t>
            </a:r>
            <a:br>
              <a:rPr lang="en-US" sz="1600" dirty="0">
                <a:solidFill>
                  <a:srgbClr val="002433"/>
                </a:solidFill>
              </a:rPr>
            </a:br>
            <a:r>
              <a:rPr lang="en-US" sz="1600" dirty="0">
                <a:solidFill>
                  <a:srgbClr val="002433"/>
                </a:solidFill>
              </a:rPr>
              <a:t>media (images, video [linked or embedded from platforms like YouTube])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Features: Play/pause button, navigation menu, search bar</a:t>
            </a:r>
          </a:p>
        </p:txBody>
      </p:sp>
    </p:spTree>
    <p:extLst>
      <p:ext uri="{BB962C8B-B14F-4D97-AF65-F5344CB8AC3E}">
        <p14:creationId xmlns:p14="http://schemas.microsoft.com/office/powerpoint/2010/main" val="318178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Videos and text alternatives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2433"/>
                </a:solidFill>
              </a:rPr>
              <a:t>In general</a:t>
            </a:r>
            <a:r>
              <a:rPr lang="en-US" sz="2000" dirty="0">
                <a:solidFill>
                  <a:srgbClr val="002433"/>
                </a:solidFill>
              </a:rPr>
              <a:t>: Close captions and transcripts over open captions and subtitles</a:t>
            </a:r>
            <a:endParaRPr lang="en-US" sz="2000" b="1" dirty="0">
              <a:solidFill>
                <a:srgbClr val="002433"/>
              </a:solidFill>
            </a:endParaRPr>
          </a:p>
          <a:p>
            <a:r>
              <a:rPr lang="en-US" sz="2000" b="1" dirty="0">
                <a:solidFill>
                  <a:srgbClr val="002433"/>
                </a:solidFill>
              </a:rPr>
              <a:t>For live events</a:t>
            </a:r>
            <a:r>
              <a:rPr lang="en-US" sz="2000" dirty="0">
                <a:solidFill>
                  <a:srgbClr val="002433"/>
                </a:solidFill>
              </a:rPr>
              <a:t>: Live captioning helps in the moment</a:t>
            </a:r>
          </a:p>
          <a:p>
            <a:r>
              <a:rPr lang="en-US" sz="2000" b="1" dirty="0">
                <a:solidFill>
                  <a:srgbClr val="002433"/>
                </a:solidFill>
              </a:rPr>
              <a:t>Recorded videos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Develop a script with captions ahead of time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Auto-captions and edit later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Third party (and pay)</a:t>
            </a:r>
          </a:p>
        </p:txBody>
      </p:sp>
      <p:pic>
        <p:nvPicPr>
          <p:cNvPr id="8" name="Google Shape;229;p21" descr="Screenshot of an EVMS video with closed captions on" title="Closed Captions exampl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9229" y="1657350"/>
            <a:ext cx="3797571" cy="22188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38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Resources for captioning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81150"/>
            <a:ext cx="8229600" cy="3352800"/>
          </a:xfrm>
        </p:spPr>
        <p:txBody>
          <a:bodyPr/>
          <a:lstStyle/>
          <a:p>
            <a:r>
              <a:rPr lang="en-US" sz="2000" b="1" dirty="0" err="1">
                <a:solidFill>
                  <a:srgbClr val="002433"/>
                </a:solidFill>
              </a:rPr>
              <a:t>Panopto</a:t>
            </a:r>
            <a:r>
              <a:rPr lang="en-US" sz="2000" b="1" dirty="0">
                <a:solidFill>
                  <a:srgbClr val="002433"/>
                </a:solidFill>
              </a:rPr>
              <a:t> and Blackboard Collaborate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Live captions and auto captions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Ability to edit captions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Email </a:t>
            </a:r>
            <a:r>
              <a:rPr lang="en-US" sz="1600" dirty="0">
                <a:solidFill>
                  <a:srgbClr val="002433"/>
                </a:solidFill>
                <a:hlinkClick r:id="rId3"/>
              </a:rPr>
              <a:t>evmsonline@evms.edu</a:t>
            </a:r>
            <a:r>
              <a:rPr lang="en-US" sz="1600" dirty="0">
                <a:solidFill>
                  <a:srgbClr val="002433"/>
                </a:solidFill>
              </a:rPr>
              <a:t> for assistance</a:t>
            </a:r>
          </a:p>
          <a:p>
            <a:r>
              <a:rPr lang="en-US" sz="2000" b="1" dirty="0">
                <a:solidFill>
                  <a:srgbClr val="002433"/>
                </a:solidFill>
              </a:rPr>
              <a:t>EVMS YouTube channel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Can be embedded on evms.edu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Email </a:t>
            </a:r>
            <a:r>
              <a:rPr lang="en-US" sz="1600" dirty="0">
                <a:solidFill>
                  <a:srgbClr val="002433"/>
                </a:solidFill>
                <a:hlinkClick r:id="rId4"/>
              </a:rPr>
              <a:t>news@evms.edu</a:t>
            </a:r>
            <a:r>
              <a:rPr lang="en-US" sz="1600" dirty="0">
                <a:solidFill>
                  <a:srgbClr val="002433"/>
                </a:solidFill>
              </a:rPr>
              <a:t> to get started with uploading videos</a:t>
            </a:r>
          </a:p>
          <a:p>
            <a:r>
              <a:rPr lang="en-US" sz="2000" b="1" dirty="0">
                <a:solidFill>
                  <a:srgbClr val="002433"/>
                </a:solidFill>
              </a:rPr>
              <a:t>Third-party services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Rev and 3Play Media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Caption videos at varying costs</a:t>
            </a:r>
          </a:p>
        </p:txBody>
      </p:sp>
    </p:spTree>
    <p:extLst>
      <p:ext uri="{BB962C8B-B14F-4D97-AF65-F5344CB8AC3E}">
        <p14:creationId xmlns:p14="http://schemas.microsoft.com/office/powerpoint/2010/main" val="1119126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Social media and accessibility</a:t>
            </a:r>
          </a:p>
        </p:txBody>
      </p:sp>
      <p:pic>
        <p:nvPicPr>
          <p:cNvPr id="6" name="Google Shape;236;p22" descr="A woman standing on a sidewalk scrolling through a social media app" title="Social media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7350"/>
            <a:ext cx="3951875" cy="26881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8200" y="1581150"/>
            <a:ext cx="4038600" cy="2764348"/>
          </a:xfrm>
        </p:spPr>
        <p:txBody>
          <a:bodyPr/>
          <a:lstStyle/>
          <a:p>
            <a:r>
              <a:rPr lang="en-US" sz="2000" b="1" dirty="0">
                <a:solidFill>
                  <a:srgbClr val="002433"/>
                </a:solidFill>
              </a:rPr>
              <a:t>Hashtags</a:t>
            </a:r>
            <a:r>
              <a:rPr lang="en-US" sz="2000" dirty="0">
                <a:solidFill>
                  <a:srgbClr val="002433"/>
                </a:solidFill>
              </a:rPr>
              <a:t>: Capitalize first letter of each word in multi-word hashtags. Examples: #</a:t>
            </a:r>
            <a:r>
              <a:rPr lang="en-US" sz="2000" dirty="0" err="1">
                <a:solidFill>
                  <a:srgbClr val="002433"/>
                </a:solidFill>
              </a:rPr>
              <a:t>WhiteCoatCeremony</a:t>
            </a:r>
            <a:r>
              <a:rPr lang="en-US" sz="2000" dirty="0">
                <a:solidFill>
                  <a:srgbClr val="002433"/>
                </a:solidFill>
              </a:rPr>
              <a:t>, #ClassOf2023</a:t>
            </a:r>
          </a:p>
          <a:p>
            <a:r>
              <a:rPr lang="en-US" sz="2000" b="1" dirty="0">
                <a:solidFill>
                  <a:srgbClr val="002433"/>
                </a:solidFill>
              </a:rPr>
              <a:t>Images</a:t>
            </a:r>
            <a:r>
              <a:rPr lang="en-US" sz="2000" dirty="0">
                <a:solidFill>
                  <a:srgbClr val="002433"/>
                </a:solidFill>
              </a:rPr>
              <a:t>: Add alt text in advance settings (separate from image caption)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549972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Visit </a:t>
            </a:r>
            <a:r>
              <a:rPr lang="en-US" sz="1400" dirty="0">
                <a:latin typeface="+mn-lt"/>
                <a:hlinkClick r:id="rId3"/>
              </a:rPr>
              <a:t>evms.edu/</a:t>
            </a:r>
            <a:r>
              <a:rPr lang="en-US" sz="1400" dirty="0" err="1">
                <a:latin typeface="+mn-lt"/>
                <a:hlinkClick r:id="rId3"/>
              </a:rPr>
              <a:t>socialmedia</a:t>
            </a:r>
            <a:r>
              <a:rPr lang="en-US" sz="1400" dirty="0">
                <a:latin typeface="+mn-lt"/>
              </a:rPr>
              <a:t> to learn more about applying for an approved account.</a:t>
            </a:r>
          </a:p>
        </p:txBody>
      </p:sp>
    </p:spTree>
    <p:extLst>
      <p:ext uri="{BB962C8B-B14F-4D97-AF65-F5344CB8AC3E}">
        <p14:creationId xmlns:p14="http://schemas.microsoft.com/office/powerpoint/2010/main" val="262124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Now what?</a:t>
            </a:r>
          </a:p>
        </p:txBody>
      </p:sp>
      <p:pic>
        <p:nvPicPr>
          <p:cNvPr id="7" name="Content Placeholder 6" descr="A man sitting in front of a laptop rubbing his eyes " title="Stressed out person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7588" y="1581150"/>
            <a:ext cx="5708824" cy="3352801"/>
          </a:xfrm>
        </p:spPr>
      </p:pic>
    </p:spTree>
    <p:extLst>
      <p:ext uri="{BB962C8B-B14F-4D97-AF65-F5344CB8AC3E}">
        <p14:creationId xmlns:p14="http://schemas.microsoft.com/office/powerpoint/2010/main" val="3019369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Things to keep in mind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150"/>
            <a:ext cx="3962400" cy="20574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Know the rules</a:t>
            </a:r>
          </a:p>
          <a:p>
            <a:r>
              <a:rPr lang="en-US" sz="2000" dirty="0">
                <a:solidFill>
                  <a:srgbClr val="002433"/>
                </a:solidFill>
              </a:rPr>
              <a:t>Make a plan and get started</a:t>
            </a:r>
          </a:p>
          <a:p>
            <a:r>
              <a:rPr lang="en-US" sz="2000" dirty="0">
                <a:solidFill>
                  <a:srgbClr val="002433"/>
                </a:solidFill>
              </a:rPr>
              <a:t>Don’t try and solve it all at once (chip away at the iceberg)</a:t>
            </a:r>
          </a:p>
          <a:p>
            <a:r>
              <a:rPr lang="en-US" sz="2000" dirty="0">
                <a:solidFill>
                  <a:srgbClr val="002433"/>
                </a:solidFill>
              </a:rPr>
              <a:t>You are not alone</a:t>
            </a:r>
          </a:p>
        </p:txBody>
      </p:sp>
      <p:pic>
        <p:nvPicPr>
          <p:cNvPr id="7" name="Picture 6" descr="Composite image of an iceberg showing the view above and below the water" title="Iceber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81150"/>
            <a:ext cx="411416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23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Available training at EVMS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2433"/>
                </a:solidFill>
              </a:rPr>
              <a:t>Rise Modules</a:t>
            </a:r>
            <a:r>
              <a:rPr lang="en-US" sz="2000" dirty="0">
                <a:solidFill>
                  <a:srgbClr val="002433"/>
                </a:solidFill>
              </a:rPr>
              <a:t>: </a:t>
            </a:r>
            <a:r>
              <a:rPr lang="en-US" sz="2000" dirty="0">
                <a:solidFill>
                  <a:srgbClr val="002433"/>
                </a:solidFill>
                <a:hlinkClick r:id="rId2"/>
              </a:rPr>
              <a:t>Accessibility Basics</a:t>
            </a:r>
            <a:r>
              <a:rPr lang="en-US" sz="2000" dirty="0">
                <a:solidFill>
                  <a:srgbClr val="002433"/>
                </a:solidFill>
              </a:rPr>
              <a:t> (available now)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More modules to come: Documents, PDFs, Multimedia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Continuing Education credit</a:t>
            </a:r>
          </a:p>
          <a:p>
            <a:r>
              <a:rPr lang="en-US" sz="2000" dirty="0">
                <a:solidFill>
                  <a:srgbClr val="002433"/>
                </a:solidFill>
                <a:hlinkClick r:id="rId3"/>
              </a:rPr>
              <a:t>EVMS Accessibility Website</a:t>
            </a:r>
            <a:endParaRPr lang="en-US" sz="20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3"/>
              </a:rPr>
              <a:t>Creating Accessible Webpages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4"/>
              </a:rPr>
              <a:t>Creating </a:t>
            </a:r>
            <a:r>
              <a:rPr lang="en-US" sz="1600" dirty="0" err="1">
                <a:solidFill>
                  <a:srgbClr val="002433"/>
                </a:solidFill>
                <a:hlinkClick r:id="rId4"/>
              </a:rPr>
              <a:t>Accessibile</a:t>
            </a:r>
            <a:r>
              <a:rPr lang="en-US" sz="1600" dirty="0">
                <a:solidFill>
                  <a:srgbClr val="002433"/>
                </a:solidFill>
                <a:hlinkClick r:id="rId4"/>
              </a:rPr>
              <a:t> PDFs</a:t>
            </a:r>
            <a:endParaRPr lang="en-US" sz="2000" b="1" dirty="0">
              <a:solidFill>
                <a:srgbClr val="002433"/>
              </a:solidFill>
            </a:endParaRPr>
          </a:p>
        </p:txBody>
      </p:sp>
      <p:pic>
        <p:nvPicPr>
          <p:cNvPr id="6" name="Picture 5" descr="Screenshot of the Accessibility basics training module" title="Rise Accessibility traini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1581150"/>
            <a:ext cx="4474029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380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Using Siteimprove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581150"/>
            <a:ext cx="4267200" cy="3048000"/>
          </a:xfrm>
        </p:spPr>
        <p:txBody>
          <a:bodyPr/>
          <a:lstStyle/>
          <a:p>
            <a:r>
              <a:rPr lang="en-US" sz="2000" b="1" dirty="0">
                <a:solidFill>
                  <a:srgbClr val="002433"/>
                </a:solidFill>
              </a:rPr>
              <a:t>How it works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Scans your evms.edu webpages for accessibility, broken links and more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Monthly reports sent to departments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User access available to trained T4 moderators</a:t>
            </a:r>
          </a:p>
          <a:p>
            <a:r>
              <a:rPr lang="en-US" sz="2000" b="1" dirty="0" err="1">
                <a:solidFill>
                  <a:srgbClr val="002433"/>
                </a:solidFill>
              </a:rPr>
              <a:t>SiteImprove</a:t>
            </a:r>
            <a:r>
              <a:rPr lang="en-US" sz="2000" b="1" dirty="0">
                <a:solidFill>
                  <a:srgbClr val="002433"/>
                </a:solidFill>
              </a:rPr>
              <a:t> Academy</a:t>
            </a:r>
            <a:r>
              <a:rPr lang="en-US" sz="2000" dirty="0">
                <a:solidFill>
                  <a:srgbClr val="002433"/>
                </a:solidFill>
              </a:rPr>
              <a:t>: Courses for </a:t>
            </a:r>
            <a:r>
              <a:rPr lang="en-US" sz="2000" dirty="0">
                <a:solidFill>
                  <a:srgbClr val="002433"/>
                </a:solidFill>
                <a:hlinkClick r:id="rId2"/>
              </a:rPr>
              <a:t>Siteimprove Users</a:t>
            </a:r>
            <a:r>
              <a:rPr lang="en-US" sz="2000" dirty="0">
                <a:solidFill>
                  <a:srgbClr val="002433"/>
                </a:solidFill>
              </a:rPr>
              <a:t> and </a:t>
            </a:r>
            <a:r>
              <a:rPr lang="en-US" sz="2000" dirty="0">
                <a:solidFill>
                  <a:srgbClr val="002433"/>
                </a:solidFill>
                <a:hlinkClick r:id="rId3"/>
              </a:rPr>
              <a:t>non-users</a:t>
            </a:r>
            <a:endParaRPr lang="en-US" sz="2000" dirty="0">
              <a:solidFill>
                <a:srgbClr val="002433"/>
              </a:solidFill>
            </a:endParaRPr>
          </a:p>
          <a:p>
            <a:r>
              <a:rPr lang="en-US" sz="2000" dirty="0">
                <a:solidFill>
                  <a:srgbClr val="002433"/>
                </a:solidFill>
              </a:rPr>
              <a:t>Visit </a:t>
            </a:r>
            <a:r>
              <a:rPr lang="en-US" sz="2000" dirty="0">
                <a:solidFill>
                  <a:srgbClr val="002433"/>
                </a:solidFill>
                <a:hlinkClick r:id="rId4"/>
              </a:rPr>
              <a:t>evms.edu/</a:t>
            </a:r>
            <a:r>
              <a:rPr lang="en-US" sz="2000" dirty="0" err="1">
                <a:solidFill>
                  <a:srgbClr val="002433"/>
                </a:solidFill>
                <a:hlinkClick r:id="rId4"/>
              </a:rPr>
              <a:t>siteimprove</a:t>
            </a:r>
            <a:r>
              <a:rPr lang="en-US" sz="2000" dirty="0">
                <a:solidFill>
                  <a:srgbClr val="002433"/>
                </a:solidFill>
              </a:rPr>
              <a:t> to learn more about reports and access</a:t>
            </a:r>
          </a:p>
        </p:txBody>
      </p:sp>
      <p:pic>
        <p:nvPicPr>
          <p:cNvPr id="8" name="Picture 7" descr="Screenshot showing the accessibility scores in Siteimprove for an EVMS website" title="Accessibility Overview in Siteimprov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5"/>
          <a:stretch/>
        </p:blipFill>
        <p:spPr>
          <a:xfrm>
            <a:off x="4876800" y="1581150"/>
            <a:ext cx="4114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5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Blackboard is your Ally</a:t>
            </a:r>
          </a:p>
        </p:txBody>
      </p:sp>
      <p:pic>
        <p:nvPicPr>
          <p:cNvPr id="2" name="Picture 1" descr="Blackboard Ally logo" title="Blackboard Ally 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717974"/>
            <a:ext cx="2747963" cy="956534"/>
          </a:xfrm>
          <a:prstGeom prst="rect">
            <a:avLst/>
          </a:prstGeom>
        </p:spPr>
      </p:pic>
      <p:pic>
        <p:nvPicPr>
          <p:cNvPr id="6" name="Picture 5" descr="Screenshot of accessibility scoring system in Blackboard Ally" title="Blackboard Ally Sco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8" y="3028950"/>
            <a:ext cx="2901694" cy="1676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0100" y="4649154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Syracuse University. (2021). Blackboard ally accessibility [Presentation Image]. CC by SA.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038600" y="1581150"/>
            <a:ext cx="4648200" cy="3406558"/>
          </a:xfrm>
        </p:spPr>
        <p:txBody>
          <a:bodyPr/>
          <a:lstStyle/>
          <a:p>
            <a:r>
              <a:rPr lang="en-US" sz="2000" b="1" dirty="0">
                <a:solidFill>
                  <a:srgbClr val="002433"/>
                </a:solidFill>
              </a:rPr>
              <a:t>Ally</a:t>
            </a:r>
            <a:r>
              <a:rPr lang="en-US" sz="2000" dirty="0">
                <a:solidFill>
                  <a:srgbClr val="002433"/>
                </a:solidFill>
              </a:rPr>
              <a:t>: Integrated into Blackboard to assist instructors in making more accessible digital course content.</a:t>
            </a:r>
          </a:p>
          <a:p>
            <a:r>
              <a:rPr lang="en-US" sz="2000" b="1" dirty="0">
                <a:solidFill>
                  <a:srgbClr val="002433"/>
                </a:solidFill>
              </a:rPr>
              <a:t>What Ally provides 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Essential checks on instructor-added documents and images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Accessibility scores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Tips to improve the accessibility of the documents and images</a:t>
            </a:r>
          </a:p>
          <a:p>
            <a:r>
              <a:rPr lang="en-US" sz="2000" dirty="0">
                <a:solidFill>
                  <a:srgbClr val="002433"/>
                </a:solidFill>
              </a:rPr>
              <a:t>Use the </a:t>
            </a:r>
            <a:r>
              <a:rPr lang="en-US" sz="2000" dirty="0">
                <a:solidFill>
                  <a:srgbClr val="002433"/>
                </a:solidFill>
                <a:hlinkClick r:id="rId4"/>
              </a:rPr>
              <a:t>Rise training module</a:t>
            </a:r>
            <a:r>
              <a:rPr lang="en-US" sz="2000" dirty="0">
                <a:solidFill>
                  <a:srgbClr val="002433"/>
                </a:solidFill>
              </a:rPr>
              <a:t> to become more familiar with Ally</a:t>
            </a:r>
          </a:p>
        </p:txBody>
      </p:sp>
    </p:spTree>
    <p:extLst>
      <p:ext uri="{BB962C8B-B14F-4D97-AF65-F5344CB8AC3E}">
        <p14:creationId xmlns:p14="http://schemas.microsoft.com/office/powerpoint/2010/main" val="1993098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tools and training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World Wide Web Consortium (W3C) – </a:t>
            </a:r>
            <a:r>
              <a:rPr lang="en-US" sz="2000" dirty="0">
                <a:solidFill>
                  <a:srgbClr val="002433"/>
                </a:solidFill>
                <a:hlinkClick r:id="rId3"/>
              </a:rPr>
              <a:t>Accessibility Fundamentals</a:t>
            </a:r>
            <a:endParaRPr lang="en-US" sz="2000" dirty="0">
              <a:solidFill>
                <a:srgbClr val="002433"/>
              </a:solidFill>
            </a:endParaRPr>
          </a:p>
          <a:p>
            <a:r>
              <a:rPr lang="en-US" sz="2000" dirty="0" err="1">
                <a:solidFill>
                  <a:srgbClr val="002433"/>
                </a:solidFill>
              </a:rPr>
              <a:t>WebAIM</a:t>
            </a:r>
            <a:r>
              <a:rPr lang="en-US" sz="2000" dirty="0">
                <a:solidFill>
                  <a:srgbClr val="002433"/>
                </a:solidFill>
              </a:rPr>
              <a:t> (Web Accessibility In Mind) – </a:t>
            </a:r>
            <a:r>
              <a:rPr lang="en-US" sz="2000" dirty="0">
                <a:solidFill>
                  <a:srgbClr val="002433"/>
                </a:solidFill>
                <a:hlinkClick r:id="rId4"/>
              </a:rPr>
              <a:t>Training Articles</a:t>
            </a:r>
            <a:endParaRPr lang="en-US" sz="20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5"/>
              </a:rPr>
              <a:t>PDF Accessibility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Microsoft Office (</a:t>
            </a:r>
            <a:r>
              <a:rPr lang="en-US" sz="1600" dirty="0">
                <a:solidFill>
                  <a:srgbClr val="002433"/>
                </a:solidFill>
                <a:hlinkClick r:id="rId6"/>
              </a:rPr>
              <a:t>PowerPoint</a:t>
            </a:r>
            <a:r>
              <a:rPr lang="en-US" sz="1600" dirty="0">
                <a:solidFill>
                  <a:srgbClr val="002433"/>
                </a:solidFill>
              </a:rPr>
              <a:t>, </a:t>
            </a:r>
            <a:r>
              <a:rPr lang="en-US" sz="1600" dirty="0">
                <a:solidFill>
                  <a:srgbClr val="002433"/>
                </a:solidFill>
                <a:hlinkClick r:id="rId7"/>
              </a:rPr>
              <a:t>Word</a:t>
            </a:r>
            <a:r>
              <a:rPr lang="en-US" sz="1600" dirty="0">
                <a:solidFill>
                  <a:srgbClr val="002433"/>
                </a:solidFill>
              </a:rPr>
              <a:t>, </a:t>
            </a:r>
            <a:r>
              <a:rPr lang="en-US" sz="1600" dirty="0">
                <a:solidFill>
                  <a:srgbClr val="002433"/>
                </a:solidFill>
                <a:hlinkClick r:id="rId8"/>
              </a:rPr>
              <a:t>Excel</a:t>
            </a:r>
            <a:r>
              <a:rPr lang="en-US" sz="1600" dirty="0">
                <a:solidFill>
                  <a:srgbClr val="002433"/>
                </a:solidFill>
              </a:rPr>
              <a:t>)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9"/>
              </a:rPr>
              <a:t>Images: Alternative Text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10"/>
              </a:rPr>
              <a:t>Keyboard Accessibility</a:t>
            </a:r>
          </a:p>
          <a:p>
            <a:r>
              <a:rPr lang="en-US" sz="2000" dirty="0">
                <a:solidFill>
                  <a:srgbClr val="002433"/>
                </a:solidFill>
              </a:rPr>
              <a:t>Testing 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11"/>
              </a:rPr>
              <a:t>WAVE </a:t>
            </a:r>
            <a:r>
              <a:rPr lang="en-US" sz="1600" dirty="0">
                <a:solidFill>
                  <a:srgbClr val="002433"/>
                </a:solidFill>
                <a:hlinkClick r:id="rId12"/>
              </a:rPr>
              <a:t>Browser</a:t>
            </a:r>
            <a:r>
              <a:rPr lang="en-US" sz="1600" dirty="0">
                <a:solidFill>
                  <a:srgbClr val="002433"/>
                </a:solidFill>
                <a:hlinkClick r:id="rId11"/>
              </a:rPr>
              <a:t> Extension</a:t>
            </a:r>
            <a:r>
              <a:rPr lang="en-US" sz="1600" dirty="0">
                <a:solidFill>
                  <a:srgbClr val="002433"/>
                </a:solidFill>
              </a:rPr>
              <a:t> (</a:t>
            </a:r>
            <a:r>
              <a:rPr lang="en-US" sz="1600" dirty="0" err="1">
                <a:solidFill>
                  <a:srgbClr val="002433"/>
                </a:solidFill>
              </a:rPr>
              <a:t>WebAIM</a:t>
            </a:r>
            <a:r>
              <a:rPr lang="en-US" sz="1600" dirty="0">
                <a:solidFill>
                  <a:srgbClr val="002433"/>
                </a:solidFill>
              </a:rPr>
              <a:t>)</a:t>
            </a:r>
            <a:endParaRPr lang="en-US" sz="1600" dirty="0">
              <a:solidFill>
                <a:srgbClr val="002433"/>
              </a:solidFill>
              <a:hlinkClick r:id="rId11"/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11"/>
              </a:rPr>
              <a:t>Siteimprove Browser Extension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endParaRPr lang="en-US" sz="1600" dirty="0">
              <a:solidFill>
                <a:srgbClr val="002433"/>
              </a:solidFill>
              <a:hlinkClick r:id="rId10"/>
            </a:endParaRPr>
          </a:p>
        </p:txBody>
      </p:sp>
    </p:spTree>
    <p:extLst>
      <p:ext uri="{BB962C8B-B14F-4D97-AF65-F5344CB8AC3E}">
        <p14:creationId xmlns:p14="http://schemas.microsoft.com/office/powerpoint/2010/main" val="1684778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Learn more about accessibility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Accessibility at EVMS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2"/>
              </a:rPr>
              <a:t>Accessibility Statement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3"/>
              </a:rPr>
              <a:t>Accessibility Information and Resources</a:t>
            </a:r>
            <a:endParaRPr lang="en-US" sz="1600" dirty="0">
              <a:solidFill>
                <a:srgbClr val="002433"/>
              </a:solidFill>
            </a:endParaRPr>
          </a:p>
          <a:p>
            <a:r>
              <a:rPr lang="en-US" sz="2000" dirty="0">
                <a:solidFill>
                  <a:srgbClr val="002433"/>
                </a:solidFill>
              </a:rPr>
              <a:t>Section 508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Revised standards for </a:t>
            </a:r>
            <a:r>
              <a:rPr lang="en-US" sz="1600" dirty="0">
                <a:solidFill>
                  <a:srgbClr val="002433"/>
                </a:solidFill>
                <a:hlinkClick r:id="rId4"/>
              </a:rPr>
              <a:t>Section 508 of the Rehabilitation Act of 1973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5"/>
              </a:rPr>
              <a:t>U.S. Department of Education Accessibility Statement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6"/>
              </a:rPr>
              <a:t>Section508.gov</a:t>
            </a:r>
            <a:endParaRPr lang="en-US" sz="1600" dirty="0">
              <a:solidFill>
                <a:srgbClr val="002433"/>
              </a:solidFill>
            </a:endParaRPr>
          </a:p>
          <a:p>
            <a:r>
              <a:rPr lang="en-US" sz="2000" dirty="0">
                <a:solidFill>
                  <a:srgbClr val="002433"/>
                </a:solidFill>
              </a:rPr>
              <a:t>Web Accessibility Guidelines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7"/>
              </a:rPr>
              <a:t>Web Content Accessibility Guidelines (WCAG) Overview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8"/>
              </a:rPr>
              <a:t>Web Accessibility Checklist</a:t>
            </a:r>
            <a:r>
              <a:rPr lang="en-US" sz="1600" dirty="0">
                <a:solidFill>
                  <a:srgbClr val="002433"/>
                </a:solidFill>
              </a:rPr>
              <a:t> (</a:t>
            </a:r>
            <a:r>
              <a:rPr lang="en-US" sz="1600" dirty="0">
                <a:solidFill>
                  <a:srgbClr val="002433"/>
                </a:solidFill>
                <a:hlinkClick r:id="rId9"/>
              </a:rPr>
              <a:t>The A11Y Project</a:t>
            </a:r>
            <a:r>
              <a:rPr lang="en-US" sz="1600" dirty="0">
                <a:solidFill>
                  <a:srgbClr val="00243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79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: Benefirts of Accessibility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Benefits of accessibility</a:t>
            </a:r>
          </a:p>
        </p:txBody>
      </p:sp>
      <p:sp>
        <p:nvSpPr>
          <p:cNvPr id="2" name="Benefits example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2433"/>
                </a:solidFill>
              </a:rPr>
              <a:t>Closed captioning</a:t>
            </a:r>
            <a:r>
              <a:rPr lang="en-US" sz="2000" dirty="0">
                <a:solidFill>
                  <a:srgbClr val="002433"/>
                </a:solidFill>
              </a:rPr>
              <a:t>: Can help someone trying to watch a lecture in a quiet library</a:t>
            </a:r>
          </a:p>
          <a:p>
            <a:r>
              <a:rPr lang="en-US" sz="2000" b="1" dirty="0">
                <a:solidFill>
                  <a:srgbClr val="002433"/>
                </a:solidFill>
              </a:rPr>
              <a:t>Descriptive alternative text (alt text)</a:t>
            </a:r>
            <a:r>
              <a:rPr lang="en-US" sz="2000" dirty="0">
                <a:solidFill>
                  <a:srgbClr val="002433"/>
                </a:solidFill>
              </a:rPr>
              <a:t>: Replacing a large image can help students with slow internet connections</a:t>
            </a:r>
          </a:p>
          <a:p>
            <a:r>
              <a:rPr lang="en-US" sz="2000" b="1" dirty="0">
                <a:solidFill>
                  <a:srgbClr val="002433"/>
                </a:solidFill>
              </a:rPr>
              <a:t>Fillable online forms</a:t>
            </a:r>
            <a:r>
              <a:rPr lang="en-US" sz="2000" dirty="0">
                <a:solidFill>
                  <a:srgbClr val="002433"/>
                </a:solidFill>
              </a:rPr>
              <a:t>: Can be a good substitute for PDF forms</a:t>
            </a:r>
          </a:p>
        </p:txBody>
      </p:sp>
      <p:pic>
        <p:nvPicPr>
          <p:cNvPr id="6" name="Image of a dog" descr="Dog wearing glasses working at laptop" title="Dog wearing glasses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52550"/>
            <a:ext cx="4038600" cy="2687961"/>
          </a:xfrm>
        </p:spPr>
      </p:pic>
      <p:sp>
        <p:nvSpPr>
          <p:cNvPr id="7" name="Alt text example"/>
          <p:cNvSpPr txBox="1"/>
          <p:nvPr/>
        </p:nvSpPr>
        <p:spPr>
          <a:xfrm>
            <a:off x="4648200" y="4127453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Alt text: Dog wearing glasses working at laptop</a:t>
            </a:r>
          </a:p>
        </p:txBody>
      </p:sp>
    </p:spTree>
    <p:extLst>
      <p:ext uri="{BB962C8B-B14F-4D97-AF65-F5344CB8AC3E}">
        <p14:creationId xmlns:p14="http://schemas.microsoft.com/office/powerpoint/2010/main" val="495595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Kevin Green, Digital Accessibility Specialist</a:t>
            </a:r>
          </a:p>
          <a:p>
            <a:pPr lvl="1"/>
            <a:r>
              <a:rPr lang="en-US" sz="1600" b="1" dirty="0">
                <a:solidFill>
                  <a:srgbClr val="002433"/>
                </a:solidFill>
              </a:rPr>
              <a:t>Email</a:t>
            </a:r>
            <a:r>
              <a:rPr lang="en-US" sz="1600" dirty="0">
                <a:solidFill>
                  <a:srgbClr val="002433"/>
                </a:solidFill>
              </a:rPr>
              <a:t>: </a:t>
            </a:r>
            <a:r>
              <a:rPr lang="en-US" sz="1600" dirty="0">
                <a:solidFill>
                  <a:srgbClr val="002433"/>
                </a:solidFill>
                <a:hlinkClick r:id="rId2"/>
              </a:rPr>
              <a:t>greenkh@evms.edu</a:t>
            </a:r>
            <a:r>
              <a:rPr lang="en-US" sz="1600" dirty="0">
                <a:solidFill>
                  <a:srgbClr val="002433"/>
                </a:solidFill>
              </a:rPr>
              <a:t> </a:t>
            </a:r>
          </a:p>
          <a:p>
            <a:pPr lvl="1"/>
            <a:r>
              <a:rPr lang="en-US" sz="1600" b="1" dirty="0">
                <a:solidFill>
                  <a:srgbClr val="002433"/>
                </a:solidFill>
              </a:rPr>
              <a:t>Phone</a:t>
            </a:r>
            <a:r>
              <a:rPr lang="en-US" sz="1600" dirty="0">
                <a:solidFill>
                  <a:srgbClr val="002433"/>
                </a:solidFill>
              </a:rPr>
              <a:t>: </a:t>
            </a:r>
            <a:r>
              <a:rPr lang="en-US" sz="1600" dirty="0">
                <a:solidFill>
                  <a:srgbClr val="002433"/>
                </a:solidFill>
                <a:hlinkClick r:id="rId3"/>
              </a:rPr>
              <a:t>757.446.7377</a:t>
            </a:r>
            <a:endParaRPr lang="en-US" sz="2000" dirty="0">
              <a:solidFill>
                <a:srgbClr val="002433"/>
              </a:solidFill>
            </a:endParaRPr>
          </a:p>
          <a:p>
            <a:r>
              <a:rPr lang="en-US" sz="2000" dirty="0">
                <a:solidFill>
                  <a:srgbClr val="002433"/>
                </a:solidFill>
              </a:rPr>
              <a:t>EVMS Marketing and Communications – Web Technologies</a:t>
            </a:r>
          </a:p>
          <a:p>
            <a:pPr lvl="1"/>
            <a:r>
              <a:rPr lang="en-US" sz="1600" b="1" dirty="0">
                <a:solidFill>
                  <a:srgbClr val="002433"/>
                </a:solidFill>
              </a:rPr>
              <a:t>Email</a:t>
            </a:r>
            <a:r>
              <a:rPr lang="en-US" sz="1600" dirty="0">
                <a:solidFill>
                  <a:srgbClr val="002433"/>
                </a:solidFill>
              </a:rPr>
              <a:t>: </a:t>
            </a:r>
            <a:r>
              <a:rPr lang="en-US" sz="1600" dirty="0">
                <a:solidFill>
                  <a:srgbClr val="002433"/>
                </a:solidFill>
                <a:hlinkClick r:id="rId4"/>
              </a:rPr>
              <a:t>webmaster@evms.edu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b="1" dirty="0">
                <a:solidFill>
                  <a:srgbClr val="002433"/>
                </a:solidFill>
              </a:rPr>
              <a:t>Phone</a:t>
            </a:r>
            <a:r>
              <a:rPr lang="en-US" sz="1600" dirty="0">
                <a:solidFill>
                  <a:srgbClr val="002433"/>
                </a:solidFill>
              </a:rPr>
              <a:t>: </a:t>
            </a:r>
            <a:r>
              <a:rPr lang="en-US" sz="1600" dirty="0">
                <a:solidFill>
                  <a:srgbClr val="002433"/>
                </a:solidFill>
                <a:hlinkClick r:id="rId5"/>
              </a:rPr>
              <a:t>757.446.7070</a:t>
            </a:r>
            <a:endParaRPr lang="en-US" sz="1600" dirty="0">
              <a:solidFill>
                <a:srgbClr val="00243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contact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12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0" y="-704850"/>
            <a:ext cx="8229600" cy="609600"/>
          </a:xfrm>
        </p:spPr>
        <p:txBody>
          <a:bodyPr/>
          <a:lstStyle/>
          <a:p>
            <a:r>
              <a:rPr lang="en-US" sz="2800" dirty="0"/>
              <a:t>Wisdom from an accessibility pro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gray">
          <a:xfrm>
            <a:off x="668867" y="1581150"/>
            <a:ext cx="762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3200">
                <a:solidFill>
                  <a:schemeClr val="accent1"/>
                </a:solidFill>
                <a:latin typeface="Calibri"/>
                <a:ea typeface="Geneva" pitchFamily="-111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800">
                <a:solidFill>
                  <a:schemeClr val="accent4"/>
                </a:solidFill>
                <a:latin typeface="Calibri"/>
                <a:ea typeface="Geneva" pitchFamily="-111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400">
                <a:solidFill>
                  <a:schemeClr val="accent4"/>
                </a:solidFill>
                <a:latin typeface="Calibri"/>
                <a:ea typeface="Geneva" pitchFamily="-111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000">
                <a:solidFill>
                  <a:schemeClr val="accent4"/>
                </a:solidFill>
                <a:latin typeface="Calibri"/>
                <a:ea typeface="Geneva" pitchFamily="-111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000">
                <a:solidFill>
                  <a:schemeClr val="accent4"/>
                </a:solidFill>
                <a:latin typeface="Calibri"/>
                <a:ea typeface="Geneva" pitchFamily="-111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>
                <a:solidFill>
                  <a:srgbClr val="002433"/>
                </a:solidFill>
              </a:rPr>
              <a:t>“Accessibility is a marathon, not a sprint.” </a:t>
            </a:r>
          </a:p>
          <a:p>
            <a:pPr marL="0" indent="0">
              <a:buNone/>
            </a:pPr>
            <a:r>
              <a:rPr lang="en-US" sz="2800" kern="0" dirty="0">
                <a:solidFill>
                  <a:srgbClr val="002433"/>
                </a:solidFill>
              </a:rPr>
              <a:t>	Keith Bundy, </a:t>
            </a:r>
            <a:br>
              <a:rPr lang="en-US" sz="2800" kern="0" dirty="0">
                <a:solidFill>
                  <a:srgbClr val="002433"/>
                </a:solidFill>
              </a:rPr>
            </a:br>
            <a:r>
              <a:rPr lang="en-US" sz="2800" kern="0" dirty="0">
                <a:solidFill>
                  <a:srgbClr val="002433"/>
                </a:solidFill>
              </a:rPr>
              <a:t>	Digital Accessibility Consultant and Trainer 	</a:t>
            </a:r>
            <a:br>
              <a:rPr lang="en-US" sz="2800" kern="0" dirty="0">
                <a:solidFill>
                  <a:srgbClr val="002433"/>
                </a:solidFill>
              </a:rPr>
            </a:br>
            <a:r>
              <a:rPr lang="en-US" sz="2800" kern="0" dirty="0">
                <a:solidFill>
                  <a:srgbClr val="002433"/>
                </a:solidFill>
              </a:rPr>
              <a:t>	Siteimprove</a:t>
            </a:r>
          </a:p>
        </p:txBody>
      </p:sp>
    </p:spTree>
    <p:extLst>
      <p:ext uri="{BB962C8B-B14F-4D97-AF65-F5344CB8AC3E}">
        <p14:creationId xmlns:p14="http://schemas.microsoft.com/office/powerpoint/2010/main" val="187055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More benefits of accessibility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149"/>
            <a:ext cx="8229600" cy="3276599"/>
          </a:xfrm>
        </p:spPr>
        <p:txBody>
          <a:bodyPr/>
          <a:lstStyle/>
          <a:p>
            <a:r>
              <a:rPr lang="en-US" sz="2000" b="1" dirty="0">
                <a:solidFill>
                  <a:srgbClr val="002433"/>
                </a:solidFill>
              </a:rPr>
              <a:t>Reach a wider audience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Google rates your website </a:t>
            </a:r>
            <a:r>
              <a:rPr lang="en-US" sz="1600" dirty="0">
                <a:solidFill>
                  <a:srgbClr val="002433"/>
                </a:solidFill>
                <a:hlinkClick r:id="rId3"/>
              </a:rPr>
              <a:t>based on its accessibility</a:t>
            </a:r>
            <a:endParaRPr lang="en-US" sz="16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1 in 4 adults (61 million) have reported living with a disability (</a:t>
            </a:r>
            <a:r>
              <a:rPr lang="en-US" sz="1600" dirty="0">
                <a:solidFill>
                  <a:srgbClr val="002433"/>
                </a:solidFill>
                <a:hlinkClick r:id="rId4"/>
              </a:rPr>
              <a:t>according to CDC study</a:t>
            </a:r>
            <a:r>
              <a:rPr lang="en-US" sz="1600" dirty="0">
                <a:solidFill>
                  <a:srgbClr val="002433"/>
                </a:solidFill>
              </a:rPr>
              <a:t>)</a:t>
            </a:r>
          </a:p>
          <a:p>
            <a:r>
              <a:rPr lang="en-US" sz="2000" b="1" dirty="0">
                <a:solidFill>
                  <a:srgbClr val="002433"/>
                </a:solidFill>
              </a:rPr>
              <a:t>Protect your organization</a:t>
            </a:r>
            <a:endParaRPr lang="en-US" sz="2000" dirty="0">
              <a:solidFill>
                <a:srgbClr val="002433"/>
              </a:solidFill>
            </a:endParaRP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Website accessibility lawsuits </a:t>
            </a:r>
            <a:r>
              <a:rPr lang="en-US" sz="1600" dirty="0">
                <a:solidFill>
                  <a:srgbClr val="002433"/>
                </a:solidFill>
                <a:hlinkClick r:id="rId5"/>
              </a:rPr>
              <a:t>have risen by more than 200%</a:t>
            </a:r>
            <a:r>
              <a:rPr lang="en-US" sz="1600" dirty="0">
                <a:solidFill>
                  <a:srgbClr val="002433"/>
                </a:solidFill>
              </a:rPr>
              <a:t> since 2017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Non-compliance penalties can </a:t>
            </a:r>
            <a:r>
              <a:rPr lang="en-US" sz="1600" dirty="0">
                <a:solidFill>
                  <a:srgbClr val="002433"/>
                </a:solidFill>
                <a:hlinkClick r:id="rId6"/>
              </a:rPr>
              <a:t>range from $55,000 to $150,000</a:t>
            </a:r>
            <a:r>
              <a:rPr lang="en-US" sz="1600" dirty="0">
                <a:solidFill>
                  <a:srgbClr val="0024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09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71550"/>
            <a:ext cx="8686800" cy="609600"/>
          </a:xfrm>
        </p:spPr>
        <p:txBody>
          <a:bodyPr/>
          <a:lstStyle/>
          <a:p>
            <a:r>
              <a:rPr lang="en-US" sz="2800" dirty="0"/>
              <a:t>Accessibility: An </a:t>
            </a:r>
            <a:r>
              <a:rPr lang="en-US" sz="2800" cap="small" dirty="0"/>
              <a:t>obligation</a:t>
            </a:r>
            <a:r>
              <a:rPr lang="en-US" sz="2800" dirty="0"/>
              <a:t>, </a:t>
            </a:r>
            <a:r>
              <a:rPr lang="en-US" sz="2800" u="sng" dirty="0"/>
              <a:t>not</a:t>
            </a:r>
            <a:r>
              <a:rPr lang="en-US" sz="2800" dirty="0"/>
              <a:t> an </a:t>
            </a:r>
            <a:r>
              <a:rPr lang="en-US" sz="2800" cap="small" dirty="0"/>
              <a:t>accommodation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28194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  <a:hlinkClick r:id="rId3"/>
              </a:rPr>
              <a:t>Section 508 of the Rehabilitation Act of 1973</a:t>
            </a:r>
            <a:r>
              <a:rPr lang="en-US" sz="2000" dirty="0">
                <a:solidFill>
                  <a:srgbClr val="002433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Requires institutions like EVMS to develop, procure, maintain or use accessible websites and web applications.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Users </a:t>
            </a:r>
            <a:r>
              <a:rPr lang="en-US" sz="1600" b="1" dirty="0">
                <a:solidFill>
                  <a:srgbClr val="002433"/>
                </a:solidFill>
              </a:rPr>
              <a:t>do not have to request</a:t>
            </a:r>
            <a:r>
              <a:rPr lang="en-US" sz="1600" dirty="0">
                <a:solidFill>
                  <a:srgbClr val="002433"/>
                </a:solidFill>
              </a:rPr>
              <a:t> websites or web applications be made accessible.</a:t>
            </a:r>
          </a:p>
          <a:p>
            <a:r>
              <a:rPr lang="en-US" sz="2000" dirty="0">
                <a:solidFill>
                  <a:srgbClr val="002433"/>
                </a:solidFill>
              </a:rPr>
              <a:t>Americans with Disabilities Act (ADA) 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Frequently cited in lawsuits concerning accessibility of websites.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  <a:hlinkClick r:id="rId4"/>
              </a:rPr>
              <a:t>Department of Justice guidance</a:t>
            </a:r>
            <a:r>
              <a:rPr lang="en-US" sz="1600" dirty="0">
                <a:solidFill>
                  <a:srgbClr val="002433"/>
                </a:solidFill>
              </a:rPr>
              <a:t>: ADA requirements can apply to websites for public businesses as well as state and local governments.</a:t>
            </a:r>
            <a:endParaRPr lang="en-US" sz="1200" dirty="0">
              <a:solidFill>
                <a:srgbClr val="002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71550"/>
            <a:ext cx="8686800" cy="609600"/>
          </a:xfrm>
        </p:spPr>
        <p:txBody>
          <a:bodyPr/>
          <a:lstStyle/>
          <a:p>
            <a:r>
              <a:rPr lang="en-US" sz="2800" dirty="0"/>
              <a:t>The EVMS Standard</a:t>
            </a:r>
            <a:endParaRPr lang="en-US" sz="2800" i="1" cap="smal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2514600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All web content must meet (or exceed) Levels A and AA Success Criteria in </a:t>
            </a:r>
            <a:r>
              <a:rPr lang="en-US" sz="2000" dirty="0">
                <a:solidFill>
                  <a:srgbClr val="002433"/>
                </a:solidFill>
                <a:hlinkClick r:id="rId3"/>
              </a:rPr>
              <a:t>Web Content Accessibility Guidelines (WCAG) 2.0</a:t>
            </a:r>
            <a:r>
              <a:rPr lang="en-US" sz="2000" dirty="0">
                <a:solidFill>
                  <a:srgbClr val="002433"/>
                </a:solidFill>
              </a:rPr>
              <a:t>.</a:t>
            </a:r>
          </a:p>
          <a:p>
            <a:r>
              <a:rPr lang="en-US" sz="2000" dirty="0">
                <a:solidFill>
                  <a:srgbClr val="002433"/>
                </a:solidFill>
              </a:rPr>
              <a:t>These guidelines apply to: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Websites, web applications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Social media posts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Learning Management Systems (e.g. Blackboard)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Digital Documents (e.g. Microsoft Word, PDF)</a:t>
            </a:r>
          </a:p>
        </p:txBody>
      </p:sp>
    </p:spTree>
    <p:extLst>
      <p:ext uri="{BB962C8B-B14F-4D97-AF65-F5344CB8AC3E}">
        <p14:creationId xmlns:p14="http://schemas.microsoft.com/office/powerpoint/2010/main" val="281660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71550"/>
            <a:ext cx="8686800" cy="609600"/>
          </a:xfrm>
        </p:spPr>
        <p:txBody>
          <a:bodyPr/>
          <a:lstStyle/>
          <a:p>
            <a:r>
              <a:rPr lang="en-US" sz="2800" dirty="0"/>
              <a:t>Understanding WCAG</a:t>
            </a:r>
            <a:endParaRPr lang="en-US" sz="2800" i="1" cap="smal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7350"/>
            <a:ext cx="3962400" cy="3200399"/>
          </a:xfrm>
        </p:spPr>
        <p:txBody>
          <a:bodyPr/>
          <a:lstStyle/>
          <a:p>
            <a:r>
              <a:rPr lang="en-US" sz="2000" dirty="0">
                <a:solidFill>
                  <a:srgbClr val="002433"/>
                </a:solidFill>
              </a:rPr>
              <a:t>Organized into </a:t>
            </a:r>
            <a:r>
              <a:rPr lang="en-US" sz="2000" b="1" dirty="0">
                <a:solidFill>
                  <a:srgbClr val="002433"/>
                </a:solidFill>
              </a:rPr>
              <a:t>4 Principles</a:t>
            </a:r>
            <a:r>
              <a:rPr lang="en-US" sz="2000" dirty="0">
                <a:solidFill>
                  <a:srgbClr val="002433"/>
                </a:solidFill>
              </a:rPr>
              <a:t> covering </a:t>
            </a:r>
            <a:r>
              <a:rPr lang="en-US" sz="2000" b="1" dirty="0">
                <a:solidFill>
                  <a:srgbClr val="002433"/>
                </a:solidFill>
              </a:rPr>
              <a:t>13 Guidelines</a:t>
            </a:r>
            <a:r>
              <a:rPr lang="en-US" sz="2000" dirty="0">
                <a:solidFill>
                  <a:srgbClr val="002433"/>
                </a:solidFill>
              </a:rPr>
              <a:t> and </a:t>
            </a:r>
            <a:r>
              <a:rPr lang="en-US" sz="2000" b="1" dirty="0">
                <a:solidFill>
                  <a:srgbClr val="002433"/>
                </a:solidFill>
              </a:rPr>
              <a:t>38 Success Criteria</a:t>
            </a:r>
            <a:r>
              <a:rPr lang="en-US" sz="2000" dirty="0">
                <a:solidFill>
                  <a:srgbClr val="002433"/>
                </a:solidFill>
              </a:rPr>
              <a:t> for EVMS Standard.</a:t>
            </a:r>
          </a:p>
          <a:p>
            <a:r>
              <a:rPr lang="en-US" sz="2000" b="1" dirty="0">
                <a:solidFill>
                  <a:srgbClr val="002433"/>
                </a:solidFill>
              </a:rPr>
              <a:t>The four principles (POUR)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Perceivable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Operable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Understandable</a:t>
            </a:r>
          </a:p>
          <a:p>
            <a:pPr lvl="1"/>
            <a:r>
              <a:rPr lang="en-US" sz="1600" dirty="0">
                <a:solidFill>
                  <a:srgbClr val="002433"/>
                </a:solidFill>
              </a:rPr>
              <a:t>Robust</a:t>
            </a:r>
          </a:p>
        </p:txBody>
      </p:sp>
      <p:pic>
        <p:nvPicPr>
          <p:cNvPr id="6" name="Picture 5" descr="Graphic describing the four principles of accessibility. Full description in the link below." title="A11y Projec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66787"/>
            <a:ext cx="2732216" cy="3801728"/>
          </a:xfrm>
          <a:prstGeom prst="rect">
            <a:avLst/>
          </a:prstGeom>
        </p:spPr>
      </p:pic>
      <p:sp>
        <p:nvSpPr>
          <p:cNvPr id="7" name="Alt text example"/>
          <p:cNvSpPr txBox="1"/>
          <p:nvPr/>
        </p:nvSpPr>
        <p:spPr>
          <a:xfrm>
            <a:off x="4033108" y="4688472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principles as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broken down by The A11y Project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27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Who is responsible?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533400"/>
          </a:xfrm>
        </p:spPr>
        <p:txBody>
          <a:bodyPr/>
          <a:lstStyle/>
          <a:p>
            <a:r>
              <a:rPr lang="en-US" sz="2000" b="1" dirty="0">
                <a:solidFill>
                  <a:srgbClr val="002433"/>
                </a:solidFill>
              </a:rPr>
              <a:t>Short Answer</a:t>
            </a:r>
            <a:r>
              <a:rPr lang="en-US" sz="2000" dirty="0">
                <a:solidFill>
                  <a:srgbClr val="002433"/>
                </a:solidFill>
              </a:rPr>
              <a:t>: Every department at EVMS</a:t>
            </a:r>
          </a:p>
        </p:txBody>
      </p:sp>
      <p:pic>
        <p:nvPicPr>
          <p:cNvPr id="5" name="Picture 4" descr="A timelapse of traffic passing in front of the Waitzer Hall building on the EVMS campus" title="Waitzer Hal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975" y="2190751"/>
            <a:ext cx="7568050" cy="25907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926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OK…but who is responsible?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2433"/>
                </a:solidFill>
              </a:rPr>
              <a:t>Long Answer</a:t>
            </a:r>
            <a:r>
              <a:rPr lang="en-US" sz="2000" dirty="0">
                <a:solidFill>
                  <a:srgbClr val="002433"/>
                </a:solidFill>
              </a:rPr>
              <a:t>: Anyone preparing content for any EVMS online entity, including websites, web applications and social media channels, must take responsibility for ensuring it meets accessibility standards.</a:t>
            </a:r>
          </a:p>
        </p:txBody>
      </p:sp>
      <p:pic>
        <p:nvPicPr>
          <p:cNvPr id="8" name="Content Placeholder 7" descr="A person clicking the trackpad of a MacBook laptop" title="Person Using Computer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35282"/>
            <a:ext cx="4038600" cy="2692136"/>
          </a:xfrm>
        </p:spPr>
      </p:pic>
    </p:spTree>
    <p:extLst>
      <p:ext uri="{BB962C8B-B14F-4D97-AF65-F5344CB8AC3E}">
        <p14:creationId xmlns:p14="http://schemas.microsoft.com/office/powerpoint/2010/main" val="2803300007"/>
      </p:ext>
    </p:extLst>
  </p:cSld>
  <p:clrMapOvr>
    <a:masterClrMapping/>
  </p:clrMapOvr>
</p:sld>
</file>

<file path=ppt/theme/theme1.xml><?xml version="1.0" encoding="utf-8"?>
<a:theme xmlns:a="http://schemas.openxmlformats.org/drawingml/2006/main" name="EVMS template 4">
  <a:themeElements>
    <a:clrScheme name="EVMS 2011">
      <a:dk1>
        <a:sysClr val="windowText" lastClr="000000"/>
      </a:dk1>
      <a:lt1>
        <a:sysClr val="window" lastClr="FFFFFF"/>
      </a:lt1>
      <a:dk2>
        <a:srgbClr val="00334D"/>
      </a:dk2>
      <a:lt2>
        <a:srgbClr val="EEECE1"/>
      </a:lt2>
      <a:accent1>
        <a:srgbClr val="367C99"/>
      </a:accent1>
      <a:accent2>
        <a:srgbClr val="B64121"/>
      </a:accent2>
      <a:accent3>
        <a:srgbClr val="41C4DC"/>
      </a:accent3>
      <a:accent4>
        <a:srgbClr val="766A63"/>
      </a:accent4>
      <a:accent5>
        <a:srgbClr val="DCCE86"/>
      </a:accent5>
      <a:accent6>
        <a:srgbClr val="C6EDF5"/>
      </a:accent6>
      <a:hlink>
        <a:srgbClr val="367C99"/>
      </a:hlink>
      <a:folHlink>
        <a:srgbClr val="C050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425A8A"/>
        </a:dk2>
        <a:lt2>
          <a:srgbClr val="CACACA"/>
        </a:lt2>
        <a:accent1>
          <a:srgbClr val="D5CC9D"/>
        </a:accent1>
        <a:accent2>
          <a:srgbClr val="C4DA8C"/>
        </a:accent2>
        <a:accent3>
          <a:srgbClr val="FFFFFF"/>
        </a:accent3>
        <a:accent4>
          <a:srgbClr val="000056"/>
        </a:accent4>
        <a:accent5>
          <a:srgbClr val="E7E2CC"/>
        </a:accent5>
        <a:accent6>
          <a:srgbClr val="B1C57E"/>
        </a:accent6>
        <a:hlink>
          <a:srgbClr val="8DBFC3"/>
        </a:hlink>
        <a:folHlink>
          <a:srgbClr val="DBB0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00066"/>
        </a:dk1>
        <a:lt1>
          <a:srgbClr val="FFFFFF"/>
        </a:lt1>
        <a:dk2>
          <a:srgbClr val="50797C"/>
        </a:dk2>
        <a:lt2>
          <a:srgbClr val="CACACA"/>
        </a:lt2>
        <a:accent1>
          <a:srgbClr val="9CD6D3"/>
        </a:accent1>
        <a:accent2>
          <a:srgbClr val="82C3E4"/>
        </a:accent2>
        <a:accent3>
          <a:srgbClr val="FFFFFF"/>
        </a:accent3>
        <a:accent4>
          <a:srgbClr val="000056"/>
        </a:accent4>
        <a:accent5>
          <a:srgbClr val="CBE8E6"/>
        </a:accent5>
        <a:accent6>
          <a:srgbClr val="75B0CF"/>
        </a:accent6>
        <a:hlink>
          <a:srgbClr val="CDC483"/>
        </a:hlink>
        <a:folHlink>
          <a:srgbClr val="9B9C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00000"/>
        </a:dk1>
        <a:lt1>
          <a:srgbClr val="FFFFFF"/>
        </a:lt1>
        <a:dk2>
          <a:srgbClr val="515F7B"/>
        </a:dk2>
        <a:lt2>
          <a:srgbClr val="CACACA"/>
        </a:lt2>
        <a:accent1>
          <a:srgbClr val="9FCAD3"/>
        </a:accent1>
        <a:accent2>
          <a:srgbClr val="839EE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68FCE"/>
        </a:accent6>
        <a:hlink>
          <a:srgbClr val="68CCB7"/>
        </a:hlink>
        <a:folHlink>
          <a:srgbClr val="F4D1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EVMS template 4.potx</Template>
  <TotalTime>4337</TotalTime>
  <Words>2624</Words>
  <Application>Microsoft Office PowerPoint</Application>
  <PresentationFormat>On-screen Show (16:9)</PresentationFormat>
  <Paragraphs>312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Geneva</vt:lpstr>
      <vt:lpstr>Wingdings</vt:lpstr>
      <vt:lpstr>ヒラギノ角ゴ Pro W3</vt:lpstr>
      <vt:lpstr>EVMS template 4</vt:lpstr>
      <vt:lpstr>Accessibility at EVMS: Creating content for everyone</vt:lpstr>
      <vt:lpstr>What is accessibility?</vt:lpstr>
      <vt:lpstr>Benefits of accessibility</vt:lpstr>
      <vt:lpstr>More benefits of accessibility</vt:lpstr>
      <vt:lpstr>Accessibility: An obligation, not an accommodation</vt:lpstr>
      <vt:lpstr>The EVMS Standard</vt:lpstr>
      <vt:lpstr>Understanding WCAG</vt:lpstr>
      <vt:lpstr>Who is responsible?</vt:lpstr>
      <vt:lpstr>OK…but who is responsible?</vt:lpstr>
      <vt:lpstr>Is your content accessible?</vt:lpstr>
      <vt:lpstr>Alt text: Context is everything</vt:lpstr>
      <vt:lpstr>Alt text: Profile images and logos</vt:lpstr>
      <vt:lpstr>Alt text: Complex images are difficult (not impossible)</vt:lpstr>
      <vt:lpstr>Alt text: Long description solution</vt:lpstr>
      <vt:lpstr>Online form example: PDF</vt:lpstr>
      <vt:lpstr>Online form example: The challenge of PDFs</vt:lpstr>
      <vt:lpstr>Online form example: PDF remediation</vt:lpstr>
      <vt:lpstr>Online form example: Accessible alternative</vt:lpstr>
      <vt:lpstr>Links: Be descriptive</vt:lpstr>
      <vt:lpstr>Videos and text alternatives</vt:lpstr>
      <vt:lpstr>Resources for captioning</vt:lpstr>
      <vt:lpstr>Social media and accessibility</vt:lpstr>
      <vt:lpstr>Now what?</vt:lpstr>
      <vt:lpstr>Things to keep in mind</vt:lpstr>
      <vt:lpstr>Available training at EVMS</vt:lpstr>
      <vt:lpstr>Using Siteimprove</vt:lpstr>
      <vt:lpstr>Blackboard is your Ally</vt:lpstr>
      <vt:lpstr>Additional tools and training</vt:lpstr>
      <vt:lpstr>Learn more about accessibility</vt:lpstr>
      <vt:lpstr>How to contact us</vt:lpstr>
      <vt:lpstr>Wisdom from an accessibility pro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Eastern Virginia Medical School</dc:creator>
  <cp:lastModifiedBy>Dash, Katrina M</cp:lastModifiedBy>
  <cp:revision>339</cp:revision>
  <cp:lastPrinted>2009-01-13T17:20:19Z</cp:lastPrinted>
  <dcterms:created xsi:type="dcterms:W3CDTF">2009-01-12T15:44:44Z</dcterms:created>
  <dcterms:modified xsi:type="dcterms:W3CDTF">2022-11-08T19:21:43Z</dcterms:modified>
  <cp:contentStatus/>
</cp:coreProperties>
</file>