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3"/>
  </p:notesMasterIdLst>
  <p:sldIdLst>
    <p:sldId id="347" r:id="rId2"/>
    <p:sldId id="348" r:id="rId3"/>
    <p:sldId id="349" r:id="rId4"/>
    <p:sldId id="350" r:id="rId5"/>
    <p:sldId id="351" r:id="rId6"/>
    <p:sldId id="352" r:id="rId7"/>
    <p:sldId id="353" r:id="rId8"/>
    <p:sldId id="354" r:id="rId9"/>
    <p:sldId id="356" r:id="rId10"/>
    <p:sldId id="357" r:id="rId11"/>
    <p:sldId id="35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ica 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9" autoAdjust="0"/>
    <p:restoredTop sz="79777" autoAdjust="0"/>
  </p:normalViewPr>
  <p:slideViewPr>
    <p:cSldViewPr snapToGrid="0">
      <p:cViewPr varScale="1">
        <p:scale>
          <a:sx n="88" d="100"/>
          <a:sy n="88" d="100"/>
        </p:scale>
        <p:origin x="13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B039D0-6BA0-44BA-A886-6F9FE4DA0DAB}" type="datetimeFigureOut">
              <a:rPr lang="en-US" smtClean="0"/>
              <a:t>5/1/2023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4B00-A3F0-4F4D-9CA0-C6D4BFC58658}" type="slidenum">
              <a:rPr lang="en-US" smtClean="0"/>
              <a:t>‹#›</a:t>
            </a:fld>
            <a:endParaRPr lang="en-US"/>
          </a:p>
        </p:txBody>
      </p:sp>
    </p:spTree>
    <p:extLst>
      <p:ext uri="{BB962C8B-B14F-4D97-AF65-F5344CB8AC3E}">
        <p14:creationId xmlns:p14="http://schemas.microsoft.com/office/powerpoint/2010/main" val="4290643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 a table so it is higher resolution….</a:t>
            </a:r>
          </a:p>
        </p:txBody>
      </p:sp>
      <p:sp>
        <p:nvSpPr>
          <p:cNvPr id="4" name="Slide Number Placeholder 3"/>
          <p:cNvSpPr>
            <a:spLocks noGrp="1"/>
          </p:cNvSpPr>
          <p:nvPr>
            <p:ph type="sldNum" sz="quarter" idx="5"/>
          </p:nvPr>
        </p:nvSpPr>
        <p:spPr/>
        <p:txBody>
          <a:bodyPr/>
          <a:lstStyle/>
          <a:p>
            <a:fld id="{C0434B00-A3F0-4F4D-9CA0-C6D4BFC58658}" type="slidenum">
              <a:rPr lang="en-US" smtClean="0"/>
              <a:t>5</a:t>
            </a:fld>
            <a:endParaRPr lang="en-US"/>
          </a:p>
        </p:txBody>
      </p:sp>
    </p:spTree>
    <p:extLst>
      <p:ext uri="{BB962C8B-B14F-4D97-AF65-F5344CB8AC3E}">
        <p14:creationId xmlns:p14="http://schemas.microsoft.com/office/powerpoint/2010/main" val="3081491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feedback was provided to educational leadership leading to the implementation of an integrated reasoning quiz (IRQ) in every module in the pre-clerkship phase for AY22-23.  The IRQs focus exclusively on 4 types of questions consistently flagged for review by the post exam committee; they also include a self-assessment component to facilitate reflection for each selected answer in order to individualize one’s future approach to these types of questions.  </a:t>
            </a:r>
          </a:p>
          <a:p>
            <a:endParaRPr lang="en-US" dirty="0"/>
          </a:p>
        </p:txBody>
      </p:sp>
      <p:sp>
        <p:nvSpPr>
          <p:cNvPr id="4" name="Slide Number Placeholder 3"/>
          <p:cNvSpPr>
            <a:spLocks noGrp="1"/>
          </p:cNvSpPr>
          <p:nvPr>
            <p:ph type="sldNum" sz="quarter" idx="5"/>
          </p:nvPr>
        </p:nvSpPr>
        <p:spPr/>
        <p:txBody>
          <a:bodyPr/>
          <a:lstStyle/>
          <a:p>
            <a:fld id="{C0434B00-A3F0-4F4D-9CA0-C6D4BFC58658}" type="slidenum">
              <a:rPr lang="en-US" smtClean="0"/>
              <a:t>9</a:t>
            </a:fld>
            <a:endParaRPr lang="en-US"/>
          </a:p>
        </p:txBody>
      </p:sp>
    </p:spTree>
    <p:extLst>
      <p:ext uri="{BB962C8B-B14F-4D97-AF65-F5344CB8AC3E}">
        <p14:creationId xmlns:p14="http://schemas.microsoft.com/office/powerpoint/2010/main" val="2611681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434B00-A3F0-4F4D-9CA0-C6D4BFC58658}" type="slidenum">
              <a:rPr lang="en-US" smtClean="0"/>
              <a:t>10</a:t>
            </a:fld>
            <a:endParaRPr lang="en-US"/>
          </a:p>
        </p:txBody>
      </p:sp>
    </p:spTree>
    <p:extLst>
      <p:ext uri="{BB962C8B-B14F-4D97-AF65-F5344CB8AC3E}">
        <p14:creationId xmlns:p14="http://schemas.microsoft.com/office/powerpoint/2010/main" val="120347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Slide">
    <p:spTree>
      <p:nvGrpSpPr>
        <p:cNvPr id="1" name=""/>
        <p:cNvGrpSpPr/>
        <p:nvPr/>
      </p:nvGrpSpPr>
      <p:grpSpPr>
        <a:xfrm>
          <a:off x="0" y="0"/>
          <a:ext cx="0" cy="0"/>
          <a:chOff x="0" y="0"/>
          <a:chExt cx="0" cy="0"/>
        </a:xfrm>
      </p:grpSpPr>
      <p:pic>
        <p:nvPicPr>
          <p:cNvPr id="8" name="Picture 7" descr="EVMS Fine Family Academy of Educators logo with EVMS curve" title="EVMS Fine Family Academy of Educators logo">
            <a:extLst>
              <a:ext uri="{FF2B5EF4-FFF2-40B4-BE49-F238E27FC236}">
                <a16:creationId xmlns:a16="http://schemas.microsoft.com/office/drawing/2014/main" id="{1B77E3F7-C832-2A4F-AB27-70DCC186252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25399"/>
            <a:ext cx="12192000" cy="1470025"/>
          </a:xfrm>
          <a:prstGeom prst="rect">
            <a:avLst/>
          </a:prstGeom>
        </p:spPr>
      </p:pic>
      <p:sp>
        <p:nvSpPr>
          <p:cNvPr id="21" name="Title 1"/>
          <p:cNvSpPr>
            <a:spLocks noGrp="1"/>
          </p:cNvSpPr>
          <p:nvPr>
            <p:ph type="title"/>
          </p:nvPr>
        </p:nvSpPr>
        <p:spPr>
          <a:xfrm>
            <a:off x="963084" y="5461000"/>
            <a:ext cx="10363200" cy="1362075"/>
          </a:xfrm>
          <a:prstGeom prst="rect">
            <a:avLst/>
          </a:prstGeom>
        </p:spPr>
        <p:txBody>
          <a:bodyPr anchor="t"/>
          <a:lstStyle>
            <a:lvl1pPr algn="ctr">
              <a:defRPr sz="4000" b="1" cap="all">
                <a:solidFill>
                  <a:schemeClr val="accent1"/>
                </a:solidFill>
              </a:defRPr>
            </a:lvl1pPr>
          </a:lstStyle>
          <a:p>
            <a:r>
              <a:rPr lang="en-US" dirty="0"/>
              <a:t>Click to edit Master title style</a:t>
            </a:r>
          </a:p>
        </p:txBody>
      </p:sp>
      <p:pic>
        <p:nvPicPr>
          <p:cNvPr id="2" name="Picture 1">
            <a:extLst>
              <a:ext uri="{FF2B5EF4-FFF2-40B4-BE49-F238E27FC236}">
                <a16:creationId xmlns:a16="http://schemas.microsoft.com/office/drawing/2014/main" id="{34BFEE96-8B5A-4D38-B230-884F799AEA20}"/>
              </a:ext>
            </a:extLst>
          </p:cNvPr>
          <p:cNvPicPr>
            <a:picLocks noChangeAspect="1"/>
          </p:cNvPicPr>
          <p:nvPr userDrawn="1"/>
        </p:nvPicPr>
        <p:blipFill>
          <a:blip r:embed="rId3"/>
          <a:stretch>
            <a:fillRect/>
          </a:stretch>
        </p:blipFill>
        <p:spPr>
          <a:xfrm>
            <a:off x="2959336" y="1319601"/>
            <a:ext cx="6273328" cy="2109399"/>
          </a:xfrm>
          <a:prstGeom prst="rect">
            <a:avLst/>
          </a:prstGeom>
        </p:spPr>
      </p:pic>
    </p:spTree>
    <p:extLst>
      <p:ext uri="{BB962C8B-B14F-4D97-AF65-F5344CB8AC3E}">
        <p14:creationId xmlns:p14="http://schemas.microsoft.com/office/powerpoint/2010/main" val="20046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08200"/>
            <a:ext cx="109728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9FD5DB74-746C-A840-975B-0541BEEAA658}"/>
              </a:ext>
            </a:extLst>
          </p:cNvPr>
          <p:cNvSpPr>
            <a:spLocks noGrp="1"/>
          </p:cNvSpPr>
          <p:nvPr>
            <p:ph type="title"/>
          </p:nvPr>
        </p:nvSpPr>
        <p:spPr>
          <a:xfrm>
            <a:off x="609600" y="1295400"/>
            <a:ext cx="10972800" cy="8128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7" name="Slide Number Placeholder 5">
            <a:extLst>
              <a:ext uri="{FF2B5EF4-FFF2-40B4-BE49-F238E27FC236}">
                <a16:creationId xmlns:a16="http://schemas.microsoft.com/office/drawing/2014/main" id="{542B4398-B276-5647-9C79-150157248066}"/>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30821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108200"/>
            <a:ext cx="5384800" cy="42672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2108200"/>
            <a:ext cx="5384800" cy="42672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a:extLst>
              <a:ext uri="{FF2B5EF4-FFF2-40B4-BE49-F238E27FC236}">
                <a16:creationId xmlns:a16="http://schemas.microsoft.com/office/drawing/2014/main" id="{2723EB80-5C66-5B4D-94F6-8B7660BC7481}"/>
              </a:ext>
            </a:extLst>
          </p:cNvPr>
          <p:cNvSpPr>
            <a:spLocks noGrp="1"/>
          </p:cNvSpPr>
          <p:nvPr>
            <p:ph type="title"/>
          </p:nvPr>
        </p:nvSpPr>
        <p:spPr>
          <a:xfrm>
            <a:off x="609600" y="1295400"/>
            <a:ext cx="10972800" cy="8128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8" name="Slide Number Placeholder 5">
            <a:extLst>
              <a:ext uri="{FF2B5EF4-FFF2-40B4-BE49-F238E27FC236}">
                <a16:creationId xmlns:a16="http://schemas.microsoft.com/office/drawing/2014/main" id="{9A314083-3B9F-E447-B312-62AFD4E133C8}"/>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1193323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2" y="1456725"/>
            <a:ext cx="5386917" cy="639763"/>
          </a:xfrm>
        </p:spPr>
        <p:txBody>
          <a:bodyPr anchor="b"/>
          <a:lstStyle>
            <a:lvl1pPr marL="0" indent="0">
              <a:buNone/>
              <a:defRPr sz="3200" b="1">
                <a:solidFill>
                  <a:schemeClr val="accent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2" y="2119312"/>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193370" y="2119312"/>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
            <a:extLst>
              <a:ext uri="{FF2B5EF4-FFF2-40B4-BE49-F238E27FC236}">
                <a16:creationId xmlns:a16="http://schemas.microsoft.com/office/drawing/2014/main" id="{82A989B8-B056-7348-80DE-FDD3C276FEBB}"/>
              </a:ext>
            </a:extLst>
          </p:cNvPr>
          <p:cNvSpPr>
            <a:spLocks noGrp="1"/>
          </p:cNvSpPr>
          <p:nvPr>
            <p:ph type="body" idx="11"/>
          </p:nvPr>
        </p:nvSpPr>
        <p:spPr>
          <a:xfrm>
            <a:off x="6193370" y="1456725"/>
            <a:ext cx="5386917" cy="639763"/>
          </a:xfrm>
        </p:spPr>
        <p:txBody>
          <a:bodyPr anchor="b"/>
          <a:lstStyle>
            <a:lvl1pPr marL="0" indent="0">
              <a:buNone/>
              <a:defRPr sz="3200" b="1">
                <a:solidFill>
                  <a:schemeClr val="accent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10" name="Slide Number Placeholder 5">
            <a:extLst>
              <a:ext uri="{FF2B5EF4-FFF2-40B4-BE49-F238E27FC236}">
                <a16:creationId xmlns:a16="http://schemas.microsoft.com/office/drawing/2014/main" id="{AAC1DC1C-0871-3747-9603-BA703F63DD47}"/>
              </a:ext>
            </a:extLst>
          </p:cNvPr>
          <p:cNvSpPr>
            <a:spLocks noGrp="1"/>
          </p:cNvSpPr>
          <p:nvPr>
            <p:ph type="sldNum" sz="quarter" idx="12"/>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201212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B55C26-066E-6043-A73E-E27C99089DAB}"/>
              </a:ext>
            </a:extLst>
          </p:cNvPr>
          <p:cNvSpPr>
            <a:spLocks noGrp="1"/>
          </p:cNvSpPr>
          <p:nvPr>
            <p:ph type="title"/>
          </p:nvPr>
        </p:nvSpPr>
        <p:spPr>
          <a:xfrm>
            <a:off x="609600" y="1295400"/>
            <a:ext cx="10972800" cy="8128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5" name="Slide Number Placeholder 5">
            <a:extLst>
              <a:ext uri="{FF2B5EF4-FFF2-40B4-BE49-F238E27FC236}">
                <a16:creationId xmlns:a16="http://schemas.microsoft.com/office/drawing/2014/main" id="{495D7E0D-6497-3E49-998F-74F4E4B766FB}"/>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360137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cxnSp>
        <p:nvCxnSpPr>
          <p:cNvPr id="6" name="Straight Connector 5"/>
          <p:cNvCxnSpPr/>
          <p:nvPr userDrawn="1"/>
        </p:nvCxnSpPr>
        <p:spPr>
          <a:xfrm flipH="1">
            <a:off x="4590307" y="1981197"/>
            <a:ext cx="2117" cy="4191003"/>
          </a:xfrm>
          <a:prstGeom prst="line">
            <a:avLst/>
          </a:prstGeom>
          <a:ln w="3175">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08002" y="1765296"/>
            <a:ext cx="4011084" cy="1162051"/>
          </a:xfrm>
          <a:prstGeom prst="rect">
            <a:avLst/>
          </a:prstGeom>
        </p:spPr>
        <p:txBody>
          <a:bodyPr anchor="b"/>
          <a:lstStyle>
            <a:lvl1pPr algn="l">
              <a:defRPr sz="2667"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4673601" y="1765298"/>
            <a:ext cx="7112000" cy="417830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2" y="2927347"/>
            <a:ext cx="4011084" cy="324485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
        <p:nvSpPr>
          <p:cNvPr id="8" name="Title 1">
            <a:extLst>
              <a:ext uri="{FF2B5EF4-FFF2-40B4-BE49-F238E27FC236}">
                <a16:creationId xmlns:a16="http://schemas.microsoft.com/office/drawing/2014/main" id="{EC8DCEAE-9401-7749-825A-B4555A7F0EF5}"/>
              </a:ext>
            </a:extLst>
          </p:cNvPr>
          <p:cNvSpPr txBox="1">
            <a:spLocks/>
          </p:cNvSpPr>
          <p:nvPr userDrawn="1"/>
        </p:nvSpPr>
        <p:spPr>
          <a:xfrm>
            <a:off x="914400" y="1072660"/>
            <a:ext cx="10972800" cy="812800"/>
          </a:xfrm>
          <a:prstGeom prst="rect">
            <a:avLst/>
          </a:prstGeom>
        </p:spPr>
        <p:txBody>
          <a:bodyPr/>
          <a:lstStyle>
            <a:lvl1pPr algn="l" rtl="0" eaLnBrk="1" fontAlgn="base" hangingPunct="1">
              <a:spcBef>
                <a:spcPct val="0"/>
              </a:spcBef>
              <a:spcAft>
                <a:spcPct val="0"/>
              </a:spcAft>
              <a:defRPr sz="3600" b="1">
                <a:solidFill>
                  <a:srgbClr val="1F7F9B"/>
                </a:solidFill>
                <a:latin typeface="+mj-lt"/>
                <a:ea typeface="ヒラギノ角ゴ Pro W3" charset="0"/>
                <a:cs typeface="Geneva" pitchFamily="-111" charset="-128"/>
              </a:defRPr>
            </a:lvl1pPr>
            <a:lvl2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2pPr>
            <a:lvl3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3pPr>
            <a:lvl4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4pPr>
            <a:lvl5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5pPr>
            <a:lvl6pPr marL="457200" algn="ctr" rtl="0" eaLnBrk="1" fontAlgn="base" hangingPunct="1">
              <a:spcBef>
                <a:spcPct val="0"/>
              </a:spcBef>
              <a:spcAft>
                <a:spcPct val="0"/>
              </a:spcAft>
              <a:defRPr sz="3600" b="1">
                <a:solidFill>
                  <a:schemeClr val="tx2"/>
                </a:solidFill>
                <a:latin typeface="Arial" charset="0"/>
              </a:defRPr>
            </a:lvl6pPr>
            <a:lvl7pPr marL="914400" algn="ctr" rtl="0" eaLnBrk="1" fontAlgn="base" hangingPunct="1">
              <a:spcBef>
                <a:spcPct val="0"/>
              </a:spcBef>
              <a:spcAft>
                <a:spcPct val="0"/>
              </a:spcAft>
              <a:defRPr sz="3600" b="1">
                <a:solidFill>
                  <a:schemeClr val="tx2"/>
                </a:solidFill>
                <a:latin typeface="Arial" charset="0"/>
              </a:defRPr>
            </a:lvl7pPr>
            <a:lvl8pPr marL="1371600" algn="ctr" rtl="0" eaLnBrk="1" fontAlgn="base" hangingPunct="1">
              <a:spcBef>
                <a:spcPct val="0"/>
              </a:spcBef>
              <a:spcAft>
                <a:spcPct val="0"/>
              </a:spcAft>
              <a:defRPr sz="3600" b="1">
                <a:solidFill>
                  <a:schemeClr val="tx2"/>
                </a:solidFill>
                <a:latin typeface="Arial" charset="0"/>
              </a:defRPr>
            </a:lvl8pPr>
            <a:lvl9pPr marL="1828800" algn="ctr" rtl="0" eaLnBrk="1" fontAlgn="base" hangingPunct="1">
              <a:spcBef>
                <a:spcPct val="0"/>
              </a:spcBef>
              <a:spcAft>
                <a:spcPct val="0"/>
              </a:spcAft>
              <a:defRPr sz="3600" b="1">
                <a:solidFill>
                  <a:schemeClr val="tx2"/>
                </a:solidFill>
                <a:latin typeface="Arial" charset="0"/>
              </a:defRPr>
            </a:lvl9pPr>
          </a:lstStyle>
          <a:p>
            <a:r>
              <a:rPr lang="en-US" sz="4800" kern="0" dirty="0"/>
              <a:t>Click to edit Master title style</a:t>
            </a:r>
          </a:p>
        </p:txBody>
      </p:sp>
      <p:sp>
        <p:nvSpPr>
          <p:cNvPr id="9" name="Slide Number Placeholder 5">
            <a:extLst>
              <a:ext uri="{FF2B5EF4-FFF2-40B4-BE49-F238E27FC236}">
                <a16:creationId xmlns:a16="http://schemas.microsoft.com/office/drawing/2014/main" id="{DB2D1355-5A67-6C42-810C-C92C021437F9}"/>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283266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userDrawn="1"/>
        </p:nvSpPr>
        <p:spPr>
          <a:xfrm>
            <a:off x="1422400" y="1739901"/>
            <a:ext cx="9753600" cy="4330700"/>
          </a:xfrm>
          <a:prstGeom prst="rect">
            <a:avLst/>
          </a:prstGeom>
          <a:no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sz="2400">
              <a:solidFill>
                <a:srgbClr val="FFFFFF"/>
              </a:solidFill>
              <a:latin typeface="Arial" charset="0"/>
              <a:ea typeface="ヒラギノ角ゴ Pro W3" charset="0"/>
              <a:cs typeface="Geneva" charset="0"/>
            </a:endParaRPr>
          </a:p>
        </p:txBody>
      </p:sp>
      <p:sp>
        <p:nvSpPr>
          <p:cNvPr id="2" name="Title 1"/>
          <p:cNvSpPr>
            <a:spLocks noGrp="1"/>
          </p:cNvSpPr>
          <p:nvPr>
            <p:ph type="title"/>
          </p:nvPr>
        </p:nvSpPr>
        <p:spPr>
          <a:xfrm>
            <a:off x="1422400" y="1270001"/>
            <a:ext cx="9753600" cy="490539"/>
          </a:xfrm>
          <a:prstGeom prst="rect">
            <a:avLst/>
          </a:prstGeom>
        </p:spPr>
        <p:txBody>
          <a:bodyPr anchor="b"/>
          <a:lstStyle>
            <a:lvl1pPr algn="l">
              <a:defRPr sz="2667" b="1">
                <a:solidFill>
                  <a:srgbClr val="005D7E"/>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546884" y="1857375"/>
            <a:ext cx="9491819"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a:t>Click icon to add picture</a:t>
            </a:r>
          </a:p>
        </p:txBody>
      </p:sp>
      <p:sp>
        <p:nvSpPr>
          <p:cNvPr id="4" name="Text Placeholder 3"/>
          <p:cNvSpPr>
            <a:spLocks noGrp="1"/>
          </p:cNvSpPr>
          <p:nvPr>
            <p:ph type="body" sz="half" idx="2"/>
          </p:nvPr>
        </p:nvSpPr>
        <p:spPr>
          <a:xfrm>
            <a:off x="1422400" y="6070600"/>
            <a:ext cx="9753600" cy="609600"/>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
        <p:nvSpPr>
          <p:cNvPr id="7" name="Slide Number Placeholder 5">
            <a:extLst>
              <a:ext uri="{FF2B5EF4-FFF2-40B4-BE49-F238E27FC236}">
                <a16:creationId xmlns:a16="http://schemas.microsoft.com/office/drawing/2014/main" id="{B57BEE35-9E47-2F42-99BA-856D26AE7FF3}"/>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4167534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711200" y="2032000"/>
            <a:ext cx="10566400" cy="4343400"/>
          </a:xfrm>
        </p:spPr>
        <p:txBody>
          <a:bodyPr/>
          <a:lstStyle/>
          <a:p>
            <a:pPr lvl="0"/>
            <a:r>
              <a:rPr lang="en-US" noProof="0"/>
              <a:t>Click icon to add table</a:t>
            </a:r>
            <a:endParaRPr lang="en-US" noProof="0" dirty="0"/>
          </a:p>
        </p:txBody>
      </p:sp>
      <p:sp>
        <p:nvSpPr>
          <p:cNvPr id="5" name="Title 1">
            <a:extLst>
              <a:ext uri="{FF2B5EF4-FFF2-40B4-BE49-F238E27FC236}">
                <a16:creationId xmlns:a16="http://schemas.microsoft.com/office/drawing/2014/main" id="{6DEB28AC-1B9E-F846-99C8-9B47DFF6A9DD}"/>
              </a:ext>
            </a:extLst>
          </p:cNvPr>
          <p:cNvSpPr>
            <a:spLocks noGrp="1"/>
          </p:cNvSpPr>
          <p:nvPr>
            <p:ph type="title"/>
          </p:nvPr>
        </p:nvSpPr>
        <p:spPr>
          <a:xfrm>
            <a:off x="609600" y="1295400"/>
            <a:ext cx="10972800" cy="8128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59DE7D5-4545-A14E-86F3-7389C0CABBB7}"/>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369982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7397B2B-EFDB-7842-8437-C6C5393AA304}"/>
              </a:ext>
            </a:extLst>
          </p:cNvPr>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250962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EVMS Fine Family Academy of Educators logo with EVMS curve" title="EVMS Fine Family Academy of Educators logo">
            <a:extLst>
              <a:ext uri="{FF2B5EF4-FFF2-40B4-BE49-F238E27FC236}">
                <a16:creationId xmlns:a16="http://schemas.microsoft.com/office/drawing/2014/main" id="{C73CA86A-8C65-3546-B9CF-F2A6E2690FD9}"/>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25399"/>
            <a:ext cx="12192000" cy="1470025"/>
          </a:xfrm>
          <a:prstGeom prst="rect">
            <a:avLst/>
          </a:prstGeom>
        </p:spPr>
      </p:pic>
      <p:sp>
        <p:nvSpPr>
          <p:cNvPr id="1027" name="Rectangle 3"/>
          <p:cNvSpPr>
            <a:spLocks noGrp="1" noChangeArrowheads="1"/>
          </p:cNvSpPr>
          <p:nvPr>
            <p:ph type="body" idx="1"/>
          </p:nvPr>
        </p:nvSpPr>
        <p:spPr bwMode="gray">
          <a:xfrm>
            <a:off x="1117600" y="1183944"/>
            <a:ext cx="10363200" cy="5257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5"/>
          <p:cNvSpPr>
            <a:spLocks noGrp="1"/>
          </p:cNvSpPr>
          <p:nvPr>
            <p:ph type="sldNum" sz="quarter" idx="4"/>
          </p:nvPr>
        </p:nvSpPr>
        <p:spPr>
          <a:xfrm>
            <a:off x="304800" y="6477000"/>
            <a:ext cx="1117600" cy="346561"/>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F38DF7B6-647B-B242-B944-36A31F94FA14}" type="slidenum">
              <a:rPr lang="en-US" smtClean="0"/>
              <a:pPr/>
              <a:t>‹#›</a:t>
            </a:fld>
            <a:endParaRPr lang="en-US" dirty="0"/>
          </a:p>
        </p:txBody>
      </p:sp>
      <p:pic>
        <p:nvPicPr>
          <p:cNvPr id="2" name="Picture 1">
            <a:extLst>
              <a:ext uri="{FF2B5EF4-FFF2-40B4-BE49-F238E27FC236}">
                <a16:creationId xmlns:a16="http://schemas.microsoft.com/office/drawing/2014/main" id="{D41CC393-40CF-4AAF-8F62-2944910596BB}"/>
              </a:ext>
            </a:extLst>
          </p:cNvPr>
          <p:cNvPicPr>
            <a:picLocks noChangeAspect="1"/>
          </p:cNvPicPr>
          <p:nvPr userDrawn="1"/>
        </p:nvPicPr>
        <p:blipFill>
          <a:blip r:embed="rId12"/>
          <a:stretch>
            <a:fillRect/>
          </a:stretch>
        </p:blipFill>
        <p:spPr>
          <a:xfrm>
            <a:off x="10305534" y="6223678"/>
            <a:ext cx="1886465" cy="634322"/>
          </a:xfrm>
          <a:prstGeom prst="rect">
            <a:avLst/>
          </a:prstGeom>
        </p:spPr>
      </p:pic>
    </p:spTree>
    <p:extLst>
      <p:ext uri="{BB962C8B-B14F-4D97-AF65-F5344CB8AC3E}">
        <p14:creationId xmlns:p14="http://schemas.microsoft.com/office/powerpoint/2010/main" val="40227094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Lst>
  <p:hf hdr="0" ftr="0" dt="0"/>
  <p:txStyles>
    <p:titleStyle>
      <a:lvl1pPr algn="ctr" rtl="0" eaLnBrk="1" fontAlgn="base" hangingPunct="1">
        <a:spcBef>
          <a:spcPct val="0"/>
        </a:spcBef>
        <a:spcAft>
          <a:spcPct val="0"/>
        </a:spcAft>
        <a:defRPr sz="4800" b="1">
          <a:solidFill>
            <a:schemeClr val="tx1"/>
          </a:solidFill>
          <a:latin typeface="+mj-lt"/>
          <a:ea typeface="ヒラギノ角ゴ Pro W3" charset="0"/>
          <a:cs typeface="Geneva" pitchFamily="-111" charset="-128"/>
        </a:defRPr>
      </a:lvl1pPr>
      <a:lvl2pPr algn="ctr" rtl="0" eaLnBrk="1" fontAlgn="base" hangingPunct="1">
        <a:spcBef>
          <a:spcPct val="0"/>
        </a:spcBef>
        <a:spcAft>
          <a:spcPct val="0"/>
        </a:spcAft>
        <a:defRPr sz="4800" b="1">
          <a:solidFill>
            <a:schemeClr val="tx1"/>
          </a:solidFill>
          <a:latin typeface="Arial" charset="0"/>
          <a:ea typeface="ヒラギノ角ゴ Pro W3" charset="0"/>
          <a:cs typeface="Geneva" pitchFamily="-111" charset="-128"/>
        </a:defRPr>
      </a:lvl2pPr>
      <a:lvl3pPr algn="ctr" rtl="0" eaLnBrk="1" fontAlgn="base" hangingPunct="1">
        <a:spcBef>
          <a:spcPct val="0"/>
        </a:spcBef>
        <a:spcAft>
          <a:spcPct val="0"/>
        </a:spcAft>
        <a:defRPr sz="4800" b="1">
          <a:solidFill>
            <a:schemeClr val="tx1"/>
          </a:solidFill>
          <a:latin typeface="Arial" charset="0"/>
          <a:ea typeface="ヒラギノ角ゴ Pro W3" charset="0"/>
          <a:cs typeface="Geneva" pitchFamily="-111" charset="-128"/>
        </a:defRPr>
      </a:lvl3pPr>
      <a:lvl4pPr algn="ctr" rtl="0" eaLnBrk="1" fontAlgn="base" hangingPunct="1">
        <a:spcBef>
          <a:spcPct val="0"/>
        </a:spcBef>
        <a:spcAft>
          <a:spcPct val="0"/>
        </a:spcAft>
        <a:defRPr sz="4800" b="1">
          <a:solidFill>
            <a:schemeClr val="tx1"/>
          </a:solidFill>
          <a:latin typeface="Arial" charset="0"/>
          <a:ea typeface="ヒラギノ角ゴ Pro W3" charset="0"/>
          <a:cs typeface="Geneva" pitchFamily="-111" charset="-128"/>
        </a:defRPr>
      </a:lvl4pPr>
      <a:lvl5pPr algn="ctr" rtl="0" eaLnBrk="1" fontAlgn="base" hangingPunct="1">
        <a:spcBef>
          <a:spcPct val="0"/>
        </a:spcBef>
        <a:spcAft>
          <a:spcPct val="0"/>
        </a:spcAft>
        <a:defRPr sz="4800" b="1">
          <a:solidFill>
            <a:schemeClr val="tx1"/>
          </a:solidFill>
          <a:latin typeface="Arial" charset="0"/>
          <a:ea typeface="ヒラギノ角ゴ Pro W3" charset="0"/>
          <a:cs typeface="Geneva" pitchFamily="-111" charset="-128"/>
        </a:defRPr>
      </a:lvl5pPr>
      <a:lvl6pPr marL="609585" algn="ctr" rtl="0" eaLnBrk="1" fontAlgn="base" hangingPunct="1">
        <a:spcBef>
          <a:spcPct val="0"/>
        </a:spcBef>
        <a:spcAft>
          <a:spcPct val="0"/>
        </a:spcAft>
        <a:defRPr sz="4800" b="1">
          <a:solidFill>
            <a:schemeClr val="tx2"/>
          </a:solidFill>
          <a:latin typeface="Arial" charset="0"/>
        </a:defRPr>
      </a:lvl6pPr>
      <a:lvl7pPr marL="1219170" algn="ctr" rtl="0" eaLnBrk="1" fontAlgn="base" hangingPunct="1">
        <a:spcBef>
          <a:spcPct val="0"/>
        </a:spcBef>
        <a:spcAft>
          <a:spcPct val="0"/>
        </a:spcAft>
        <a:defRPr sz="4800" b="1">
          <a:solidFill>
            <a:schemeClr val="tx2"/>
          </a:solidFill>
          <a:latin typeface="Arial" charset="0"/>
        </a:defRPr>
      </a:lvl7pPr>
      <a:lvl8pPr marL="1828754" algn="ctr" rtl="0" eaLnBrk="1" fontAlgn="base" hangingPunct="1">
        <a:spcBef>
          <a:spcPct val="0"/>
        </a:spcBef>
        <a:spcAft>
          <a:spcPct val="0"/>
        </a:spcAft>
        <a:defRPr sz="4800" b="1">
          <a:solidFill>
            <a:schemeClr val="tx2"/>
          </a:solidFill>
          <a:latin typeface="Arial" charset="0"/>
        </a:defRPr>
      </a:lvl8pPr>
      <a:lvl9pPr marL="2438339" algn="ctr" rtl="0" eaLnBrk="1" fontAlgn="base" hangingPunct="1">
        <a:spcBef>
          <a:spcPct val="0"/>
        </a:spcBef>
        <a:spcAft>
          <a:spcPct val="0"/>
        </a:spcAft>
        <a:defRPr sz="4800" b="1">
          <a:solidFill>
            <a:schemeClr val="tx2"/>
          </a:solidFill>
          <a:latin typeface="Arial" charset="0"/>
        </a:defRPr>
      </a:lvl9pPr>
    </p:titleStyle>
    <p:bodyStyle>
      <a:lvl1pPr marL="457189" indent="-457189" algn="l" rtl="0" eaLnBrk="1" fontAlgn="base" hangingPunct="1">
        <a:spcBef>
          <a:spcPct val="20000"/>
        </a:spcBef>
        <a:spcAft>
          <a:spcPct val="0"/>
        </a:spcAft>
        <a:buClr>
          <a:schemeClr val="accent2"/>
        </a:buClr>
        <a:buSzPct val="60000"/>
        <a:buFont typeface="Wingdings" charset="0"/>
        <a:buChar char=""/>
        <a:defRPr sz="4267">
          <a:solidFill>
            <a:schemeClr val="accent1"/>
          </a:solidFill>
          <a:latin typeface="Calibri"/>
          <a:ea typeface="Geneva" pitchFamily="-111" charset="-128"/>
          <a:cs typeface="Calibri"/>
        </a:defRPr>
      </a:lvl1pPr>
      <a:lvl2pPr marL="990575" indent="-380990" algn="l" rtl="0" eaLnBrk="1" fontAlgn="base" hangingPunct="1">
        <a:spcBef>
          <a:spcPct val="20000"/>
        </a:spcBef>
        <a:spcAft>
          <a:spcPct val="0"/>
        </a:spcAft>
        <a:buClr>
          <a:schemeClr val="accent2"/>
        </a:buClr>
        <a:buSzPct val="60000"/>
        <a:buFont typeface="Wingdings" charset="0"/>
        <a:buChar char=""/>
        <a:defRPr sz="3733">
          <a:solidFill>
            <a:schemeClr val="accent4"/>
          </a:solidFill>
          <a:latin typeface="Calibri"/>
          <a:ea typeface="Geneva" pitchFamily="-111" charset="-128"/>
          <a:cs typeface="Calibri"/>
        </a:defRPr>
      </a:lvl2pPr>
      <a:lvl3pPr marL="1523962" indent="-304792" algn="l" rtl="0" eaLnBrk="1" fontAlgn="base" hangingPunct="1">
        <a:spcBef>
          <a:spcPct val="20000"/>
        </a:spcBef>
        <a:spcAft>
          <a:spcPct val="0"/>
        </a:spcAft>
        <a:buClr>
          <a:schemeClr val="accent2"/>
        </a:buClr>
        <a:buSzPct val="60000"/>
        <a:buFont typeface="Wingdings" charset="0"/>
        <a:buChar char=""/>
        <a:defRPr sz="3200">
          <a:solidFill>
            <a:schemeClr val="accent4"/>
          </a:solidFill>
          <a:latin typeface="Calibri"/>
          <a:ea typeface="Geneva" pitchFamily="-111" charset="-128"/>
          <a:cs typeface="Calibri"/>
        </a:defRPr>
      </a:lvl3pPr>
      <a:lvl4pPr marL="2133547" indent="-304792" algn="l" rtl="0" eaLnBrk="1" fontAlgn="base" hangingPunct="1">
        <a:spcBef>
          <a:spcPct val="20000"/>
        </a:spcBef>
        <a:spcAft>
          <a:spcPct val="0"/>
        </a:spcAft>
        <a:buClr>
          <a:schemeClr val="accent2"/>
        </a:buClr>
        <a:buSzPct val="60000"/>
        <a:buFont typeface="Wingdings" charset="0"/>
        <a:buChar char=""/>
        <a:defRPr sz="2667">
          <a:solidFill>
            <a:schemeClr val="accent4"/>
          </a:solidFill>
          <a:latin typeface="Calibri"/>
          <a:ea typeface="Geneva" pitchFamily="-111" charset="-128"/>
          <a:cs typeface="Calibri"/>
        </a:defRPr>
      </a:lvl4pPr>
      <a:lvl5pPr marL="2743131" indent="-304792" algn="l" rtl="0" eaLnBrk="1" fontAlgn="base" hangingPunct="1">
        <a:spcBef>
          <a:spcPct val="20000"/>
        </a:spcBef>
        <a:spcAft>
          <a:spcPct val="0"/>
        </a:spcAft>
        <a:buClr>
          <a:schemeClr val="accent2"/>
        </a:buClr>
        <a:buSzPct val="60000"/>
        <a:buFont typeface="Wingdings" charset="0"/>
        <a:buChar char=""/>
        <a:defRPr sz="2667">
          <a:solidFill>
            <a:schemeClr val="accent4"/>
          </a:solidFill>
          <a:latin typeface="Calibri"/>
          <a:ea typeface="Geneva" pitchFamily="-111" charset="-128"/>
          <a:cs typeface="Calibri"/>
        </a:defRPr>
      </a:lvl5pPr>
      <a:lvl6pPr marL="3352716" indent="-304792" algn="l" rtl="0" eaLnBrk="1" fontAlgn="base" hangingPunct="1">
        <a:spcBef>
          <a:spcPct val="20000"/>
        </a:spcBef>
        <a:spcAft>
          <a:spcPct val="0"/>
        </a:spcAft>
        <a:buClr>
          <a:schemeClr val="accent1"/>
        </a:buClr>
        <a:buFont typeface="Arial" charset="0"/>
        <a:buChar char="»"/>
        <a:defRPr sz="2667">
          <a:solidFill>
            <a:schemeClr val="tx1"/>
          </a:solidFill>
          <a:latin typeface="+mn-lt"/>
        </a:defRPr>
      </a:lvl6pPr>
      <a:lvl7pPr marL="3962301" indent="-304792" algn="l" rtl="0" eaLnBrk="1" fontAlgn="base" hangingPunct="1">
        <a:spcBef>
          <a:spcPct val="20000"/>
        </a:spcBef>
        <a:spcAft>
          <a:spcPct val="0"/>
        </a:spcAft>
        <a:buClr>
          <a:schemeClr val="accent1"/>
        </a:buClr>
        <a:buFont typeface="Arial" charset="0"/>
        <a:buChar char="»"/>
        <a:defRPr sz="2667">
          <a:solidFill>
            <a:schemeClr val="tx1"/>
          </a:solidFill>
          <a:latin typeface="+mn-lt"/>
        </a:defRPr>
      </a:lvl7pPr>
      <a:lvl8pPr marL="4571886" indent="-304792" algn="l" rtl="0" eaLnBrk="1" fontAlgn="base" hangingPunct="1">
        <a:spcBef>
          <a:spcPct val="20000"/>
        </a:spcBef>
        <a:spcAft>
          <a:spcPct val="0"/>
        </a:spcAft>
        <a:buClr>
          <a:schemeClr val="accent1"/>
        </a:buClr>
        <a:buFont typeface="Arial" charset="0"/>
        <a:buChar char="»"/>
        <a:defRPr sz="2667">
          <a:solidFill>
            <a:schemeClr val="tx1"/>
          </a:solidFill>
          <a:latin typeface="+mn-lt"/>
        </a:defRPr>
      </a:lvl8pPr>
      <a:lvl9pPr marL="5181470" indent="-304792" algn="l" rtl="0" eaLnBrk="1" fontAlgn="base" hangingPunct="1">
        <a:spcBef>
          <a:spcPct val="20000"/>
        </a:spcBef>
        <a:spcAft>
          <a:spcPct val="0"/>
        </a:spcAft>
        <a:buClr>
          <a:schemeClr val="accent1"/>
        </a:buClr>
        <a:buFont typeface="Arial" charset="0"/>
        <a:buChar char="»"/>
        <a:defRPr sz="2667">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88409"/>
            <a:ext cx="11582400" cy="1362075"/>
          </a:xfrm>
        </p:spPr>
        <p:txBody>
          <a:bodyPr/>
          <a:lstStyle/>
          <a:p>
            <a:r>
              <a:rPr lang="en-US" sz="2800" dirty="0"/>
              <a:t>Are we providing purposeful practice? – an analysis of formative weekly quizzes for specific themes identified in summative post exam reviews (AY 2021-2022)</a:t>
            </a:r>
            <a:endParaRPr lang="en-US" sz="2667" dirty="0"/>
          </a:p>
        </p:txBody>
      </p:sp>
      <p:sp>
        <p:nvSpPr>
          <p:cNvPr id="4" name="TextBox 3">
            <a:extLst>
              <a:ext uri="{FF2B5EF4-FFF2-40B4-BE49-F238E27FC236}">
                <a16:creationId xmlns:a16="http://schemas.microsoft.com/office/drawing/2014/main" id="{67ADA57C-6439-4225-FFAC-575266EAACED}"/>
              </a:ext>
            </a:extLst>
          </p:cNvPr>
          <p:cNvSpPr txBox="1"/>
          <p:nvPr/>
        </p:nvSpPr>
        <p:spPr>
          <a:xfrm>
            <a:off x="2854730" y="5547660"/>
            <a:ext cx="6665343" cy="954107"/>
          </a:xfrm>
          <a:prstGeom prst="rect">
            <a:avLst/>
          </a:prstGeom>
          <a:noFill/>
        </p:spPr>
        <p:txBody>
          <a:bodyPr wrap="square">
            <a:spAutoFit/>
          </a:bodyPr>
          <a:lstStyle/>
          <a:p>
            <a:pPr algn="ctr" defTabSz="3336845">
              <a:defRPr/>
            </a:pPr>
            <a:r>
              <a:rPr lang="en-US" sz="2000" dirty="0">
                <a:solidFill>
                  <a:srgbClr val="00738D"/>
                </a:solidFill>
              </a:rPr>
              <a:t>Elsie Amoako-Kissi, rising MS3</a:t>
            </a:r>
            <a:r>
              <a:rPr lang="en-US" sz="2000" dirty="0">
                <a:solidFill>
                  <a:srgbClr val="1F7F9B"/>
                </a:solidFill>
              </a:rPr>
              <a:t>, Mily Kannarkat, MD, FACP</a:t>
            </a:r>
          </a:p>
          <a:p>
            <a:pPr algn="ctr" defTabSz="3336845">
              <a:defRPr/>
            </a:pPr>
            <a:r>
              <a:rPr lang="en-US" sz="1800" dirty="0">
                <a:solidFill>
                  <a:srgbClr val="00738D"/>
                </a:solidFill>
              </a:rPr>
              <a:t>EVMS Office of Medical Education; Department of Internal Medicine</a:t>
            </a:r>
          </a:p>
          <a:p>
            <a:pPr algn="ctr" defTabSz="3336845">
              <a:defRPr/>
            </a:pPr>
            <a:r>
              <a:rPr lang="en-US" sz="1800" dirty="0">
                <a:solidFill>
                  <a:srgbClr val="1F7F9B"/>
                </a:solidFill>
              </a:rPr>
              <a:t>Eastern Virginia Medical School, Norfolk, VA</a:t>
            </a:r>
          </a:p>
        </p:txBody>
      </p:sp>
    </p:spTree>
    <p:extLst>
      <p:ext uri="{BB962C8B-B14F-4D97-AF65-F5344CB8AC3E}">
        <p14:creationId xmlns:p14="http://schemas.microsoft.com/office/powerpoint/2010/main" val="78848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9E9C8E-456E-C788-0764-E56203984E82}"/>
              </a:ext>
            </a:extLst>
          </p:cNvPr>
          <p:cNvSpPr>
            <a:spLocks noGrp="1"/>
          </p:cNvSpPr>
          <p:nvPr>
            <p:ph idx="1"/>
          </p:nvPr>
        </p:nvSpPr>
        <p:spPr>
          <a:xfrm>
            <a:off x="609600" y="1584372"/>
            <a:ext cx="10972800" cy="4493591"/>
          </a:xfrm>
        </p:spPr>
        <p:txBody>
          <a:bodyPr/>
          <a:lstStyle/>
          <a:p>
            <a:pPr>
              <a:buFont typeface="Wingdings" panose="05000000000000000000" pitchFamily="2" charset="2"/>
              <a:buChar char="§"/>
            </a:pPr>
            <a:r>
              <a:rPr lang="en-US" sz="2300" dirty="0">
                <a:solidFill>
                  <a:schemeClr val="tx1"/>
                </a:solidFill>
              </a:rPr>
              <a:t>Edward K. Chang, Paul F. </a:t>
            </a:r>
            <a:r>
              <a:rPr lang="en-US" sz="2300" dirty="0" err="1">
                <a:solidFill>
                  <a:schemeClr val="tx1"/>
                </a:solidFill>
              </a:rPr>
              <a:t>Wimmers</a:t>
            </a:r>
            <a:r>
              <a:rPr lang="en-US" sz="2300" dirty="0">
                <a:solidFill>
                  <a:schemeClr val="tx1"/>
                </a:solidFill>
              </a:rPr>
              <a:t>. Effect of Repeated/Spaced Formative Assessments on Medical School Final Exam Performance. Health Professions Education, Volume 3, Issue 1, 2017, Pages 32-37, https://doi.org/10.1016/j.hpe.2016.08.001</a:t>
            </a:r>
          </a:p>
          <a:p>
            <a:pPr>
              <a:buFont typeface="Wingdings" panose="05000000000000000000" pitchFamily="2" charset="2"/>
              <a:buChar char="§"/>
            </a:pPr>
            <a:endParaRPr lang="en-US" sz="2300" dirty="0">
              <a:solidFill>
                <a:schemeClr val="tx1"/>
              </a:solidFill>
            </a:endParaRPr>
          </a:p>
          <a:p>
            <a:pPr>
              <a:buFont typeface="Wingdings" panose="05000000000000000000" pitchFamily="2" charset="2"/>
              <a:buChar char="§"/>
            </a:pPr>
            <a:r>
              <a:rPr lang="en-US" sz="2300" dirty="0">
                <a:solidFill>
                  <a:schemeClr val="tx1"/>
                </a:solidFill>
              </a:rPr>
              <a:t>Levant, B., </a:t>
            </a:r>
            <a:r>
              <a:rPr lang="en-US" sz="2300" dirty="0" err="1">
                <a:solidFill>
                  <a:schemeClr val="tx1"/>
                </a:solidFill>
              </a:rPr>
              <a:t>Zückert</a:t>
            </a:r>
            <a:r>
              <a:rPr lang="en-US" sz="2300" dirty="0">
                <a:solidFill>
                  <a:schemeClr val="tx1"/>
                </a:solidFill>
              </a:rPr>
              <a:t>, W., &amp; Paolo, A. (2018). Post-exam feedback with question rationales improves re-test performance of medical students on a multiple-choice exam. Advances in health sciences education: theory and practice, 23(5), 995–1003. https://doi.org/10.1007/s10459-018-9844-z</a:t>
            </a:r>
          </a:p>
          <a:p>
            <a:pPr marL="0" indent="0">
              <a:buNone/>
            </a:pPr>
            <a:endParaRPr lang="en-US" sz="2300" dirty="0">
              <a:solidFill>
                <a:schemeClr val="tx1"/>
              </a:solidFill>
            </a:endParaRPr>
          </a:p>
          <a:p>
            <a:pPr>
              <a:buFont typeface="Wingdings" panose="05000000000000000000" pitchFamily="2" charset="2"/>
              <a:buChar char="§"/>
            </a:pPr>
            <a:r>
              <a:rPr lang="en-US" sz="2300" dirty="0">
                <a:solidFill>
                  <a:schemeClr val="tx1"/>
                </a:solidFill>
              </a:rPr>
              <a:t>Royal, K.D., Henderson, A.G. &amp; </a:t>
            </a:r>
            <a:r>
              <a:rPr lang="en-US" sz="2300" dirty="0" err="1">
                <a:solidFill>
                  <a:schemeClr val="tx1"/>
                </a:solidFill>
              </a:rPr>
              <a:t>Hedgpeth</a:t>
            </a:r>
            <a:r>
              <a:rPr lang="en-US" sz="2300" dirty="0">
                <a:solidFill>
                  <a:schemeClr val="tx1"/>
                </a:solidFill>
              </a:rPr>
              <a:t>, MW. Post-Exam Reviews: A Consideration of Costs and Unintended Consequences. </a:t>
            </a:r>
            <a:r>
              <a:rPr lang="en-US" sz="2300" dirty="0" err="1">
                <a:solidFill>
                  <a:schemeClr val="tx1"/>
                </a:solidFill>
              </a:rPr>
              <a:t>Med.Sci.Educ</a:t>
            </a:r>
            <a:r>
              <a:rPr lang="en-US" sz="2300" dirty="0">
                <a:solidFill>
                  <a:schemeClr val="tx1"/>
                </a:solidFill>
              </a:rPr>
              <a:t>. 25, 327–329 (2015). https://doi.org/10.1007/s40670-015-0140-8</a:t>
            </a:r>
          </a:p>
          <a:p>
            <a:pPr>
              <a:buFont typeface="Wingdings" panose="05000000000000000000" pitchFamily="2" charset="2"/>
              <a:buChar char="§"/>
            </a:pPr>
            <a:endParaRPr lang="en-US" sz="2300" dirty="0">
              <a:solidFill>
                <a:schemeClr val="tx1"/>
              </a:solidFill>
            </a:endParaRPr>
          </a:p>
        </p:txBody>
      </p:sp>
      <p:sp>
        <p:nvSpPr>
          <p:cNvPr id="3" name="Title 2">
            <a:extLst>
              <a:ext uri="{FF2B5EF4-FFF2-40B4-BE49-F238E27FC236}">
                <a16:creationId xmlns:a16="http://schemas.microsoft.com/office/drawing/2014/main" id="{6A745517-9F4D-71E8-FA61-7E60D571ACB9}"/>
              </a:ext>
            </a:extLst>
          </p:cNvPr>
          <p:cNvSpPr>
            <a:spLocks noGrp="1"/>
          </p:cNvSpPr>
          <p:nvPr>
            <p:ph type="title"/>
          </p:nvPr>
        </p:nvSpPr>
        <p:spPr>
          <a:xfrm>
            <a:off x="609600" y="1042505"/>
            <a:ext cx="10972800" cy="812800"/>
          </a:xfrm>
        </p:spPr>
        <p:txBody>
          <a:bodyPr/>
          <a:lstStyle/>
          <a:p>
            <a:r>
              <a:rPr lang="en-US" sz="4000" dirty="0"/>
              <a:t>References</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D1993536-20E4-7C1E-41B7-18AC98296114}"/>
              </a:ext>
            </a:extLst>
          </p:cNvPr>
          <p:cNvSpPr>
            <a:spLocks noGrp="1"/>
          </p:cNvSpPr>
          <p:nvPr>
            <p:ph type="sldNum" sz="quarter" idx="4"/>
          </p:nvPr>
        </p:nvSpPr>
        <p:spPr/>
        <p:txBody>
          <a:bodyPr/>
          <a:lstStyle/>
          <a:p>
            <a:fld id="{F38DF7B6-647B-B242-B944-36A31F94FA14}" type="slidenum">
              <a:rPr lang="en-US" smtClean="0"/>
              <a:pPr/>
              <a:t>10</a:t>
            </a:fld>
            <a:endParaRPr lang="en-US" dirty="0"/>
          </a:p>
        </p:txBody>
      </p:sp>
    </p:spTree>
    <p:extLst>
      <p:ext uri="{BB962C8B-B14F-4D97-AF65-F5344CB8AC3E}">
        <p14:creationId xmlns:p14="http://schemas.microsoft.com/office/powerpoint/2010/main" val="2320042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E2A2D4-6819-4565-CFBF-14BB4B84B62E}"/>
              </a:ext>
            </a:extLst>
          </p:cNvPr>
          <p:cNvSpPr>
            <a:spLocks noGrp="1"/>
          </p:cNvSpPr>
          <p:nvPr>
            <p:ph idx="1"/>
          </p:nvPr>
        </p:nvSpPr>
        <p:spPr/>
        <p:txBody>
          <a:bodyPr/>
          <a:lstStyle/>
          <a:p>
            <a:pPr>
              <a:buFont typeface="Wingdings" panose="05000000000000000000" pitchFamily="2" charset="2"/>
              <a:buChar char="§"/>
            </a:pPr>
            <a:r>
              <a:rPr lang="en-US" sz="2800" dirty="0">
                <a:solidFill>
                  <a:schemeClr val="tx1"/>
                </a:solidFill>
              </a:rPr>
              <a:t>We would like to thank the EVMS Office of Medical Education and Office of Research (METRO) for their support.  As well as the following individuals:</a:t>
            </a:r>
          </a:p>
          <a:p>
            <a:pPr lvl="1">
              <a:buFont typeface="Wingdings" panose="05000000000000000000" pitchFamily="2" charset="2"/>
              <a:buChar char="§"/>
            </a:pPr>
            <a:r>
              <a:rPr lang="en-US" sz="2400" dirty="0"/>
              <a:t>Ms. Grace Bryant</a:t>
            </a:r>
          </a:p>
          <a:p>
            <a:pPr lvl="1">
              <a:buFont typeface="Wingdings" panose="05000000000000000000" pitchFamily="2" charset="2"/>
              <a:buChar char="§"/>
            </a:pPr>
            <a:r>
              <a:rPr lang="en-US" sz="2400" dirty="0"/>
              <a:t>Ms. Nicola Smith </a:t>
            </a:r>
          </a:p>
          <a:p>
            <a:pPr lvl="1">
              <a:buFont typeface="Wingdings" panose="05000000000000000000" pitchFamily="2" charset="2"/>
              <a:buChar char="§"/>
            </a:pPr>
            <a:r>
              <a:rPr lang="en-US" sz="2400" dirty="0"/>
              <a:t>Mr. Jameel Young </a:t>
            </a:r>
          </a:p>
          <a:p>
            <a:pPr>
              <a:buFont typeface="Wingdings" panose="05000000000000000000" pitchFamily="2" charset="2"/>
              <a:buChar char="§"/>
            </a:pPr>
            <a:endParaRPr lang="en-US" sz="2300" dirty="0"/>
          </a:p>
        </p:txBody>
      </p:sp>
      <p:sp>
        <p:nvSpPr>
          <p:cNvPr id="3" name="Title 2">
            <a:extLst>
              <a:ext uri="{FF2B5EF4-FFF2-40B4-BE49-F238E27FC236}">
                <a16:creationId xmlns:a16="http://schemas.microsoft.com/office/drawing/2014/main" id="{B4FB5C6E-67DA-CC98-3397-84527BFFE1AF}"/>
              </a:ext>
            </a:extLst>
          </p:cNvPr>
          <p:cNvSpPr>
            <a:spLocks noGrp="1"/>
          </p:cNvSpPr>
          <p:nvPr>
            <p:ph type="title"/>
          </p:nvPr>
        </p:nvSpPr>
        <p:spPr>
          <a:xfrm>
            <a:off x="2863574" y="1295400"/>
            <a:ext cx="6464852" cy="812800"/>
          </a:xfrm>
        </p:spPr>
        <p:txBody>
          <a:bodyPr/>
          <a:lstStyle/>
          <a:p>
            <a:pPr algn="ctr"/>
            <a:r>
              <a:rPr lang="en-US" sz="4000" dirty="0"/>
              <a:t>Acknowledgements</a:t>
            </a:r>
          </a:p>
        </p:txBody>
      </p:sp>
      <p:sp>
        <p:nvSpPr>
          <p:cNvPr id="4" name="Slide Number Placeholder 3">
            <a:extLst>
              <a:ext uri="{FF2B5EF4-FFF2-40B4-BE49-F238E27FC236}">
                <a16:creationId xmlns:a16="http://schemas.microsoft.com/office/drawing/2014/main" id="{F9E1AFFE-7930-9DD6-6A24-D64320A04142}"/>
              </a:ext>
            </a:extLst>
          </p:cNvPr>
          <p:cNvSpPr>
            <a:spLocks noGrp="1"/>
          </p:cNvSpPr>
          <p:nvPr>
            <p:ph type="sldNum" sz="quarter" idx="4"/>
          </p:nvPr>
        </p:nvSpPr>
        <p:spPr/>
        <p:txBody>
          <a:bodyPr/>
          <a:lstStyle/>
          <a:p>
            <a:fld id="{F38DF7B6-647B-B242-B944-36A31F94FA14}" type="slidenum">
              <a:rPr lang="en-US" smtClean="0"/>
              <a:pPr/>
              <a:t>11</a:t>
            </a:fld>
            <a:endParaRPr lang="en-US" dirty="0"/>
          </a:p>
        </p:txBody>
      </p:sp>
    </p:spTree>
    <p:extLst>
      <p:ext uri="{BB962C8B-B14F-4D97-AF65-F5344CB8AC3E}">
        <p14:creationId xmlns:p14="http://schemas.microsoft.com/office/powerpoint/2010/main" val="122340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C489CC-44AC-1845-9254-7EA59EE360C0}"/>
              </a:ext>
            </a:extLst>
          </p:cNvPr>
          <p:cNvSpPr>
            <a:spLocks noGrp="1"/>
          </p:cNvSpPr>
          <p:nvPr>
            <p:ph idx="1"/>
          </p:nvPr>
        </p:nvSpPr>
        <p:spPr>
          <a:xfrm>
            <a:off x="609600" y="1643270"/>
            <a:ext cx="10058400" cy="4732130"/>
          </a:xfrm>
        </p:spPr>
        <p:txBody>
          <a:bodyPr>
            <a:normAutofit fontScale="32500" lnSpcReduction="20000"/>
          </a:bodyPr>
          <a:lstStyle/>
          <a:p>
            <a:pPr>
              <a:spcBef>
                <a:spcPts val="0"/>
              </a:spcBef>
              <a:buSzPct val="90000"/>
              <a:buFont typeface="Wingdings" pitchFamily="2" charset="2"/>
              <a:buChar char="§"/>
              <a:defRPr/>
            </a:pPr>
            <a:r>
              <a:rPr lang="en-US" sz="7200" dirty="0">
                <a:solidFill>
                  <a:schemeClr val="tx1"/>
                </a:solidFill>
              </a:rPr>
              <a:t>In 2020, a new process was developed to review summative exam performance by EVMS MD students</a:t>
            </a:r>
          </a:p>
          <a:p>
            <a:pPr lvl="1">
              <a:spcBef>
                <a:spcPts val="0"/>
              </a:spcBef>
              <a:buFont typeface="Wingdings" pitchFamily="2" charset="2"/>
              <a:buChar char="§"/>
              <a:defRPr/>
            </a:pPr>
            <a:r>
              <a:rPr lang="en-US" sz="6000" dirty="0">
                <a:solidFill>
                  <a:schemeClr val="bg1">
                    <a:lumMod val="50000"/>
                  </a:schemeClr>
                </a:solidFill>
              </a:rPr>
              <a:t>A “post exam committee,” comprised of content and assessment experts, reviewed student performance on individual multiple-choice questions.</a:t>
            </a:r>
          </a:p>
          <a:p>
            <a:pPr lvl="1">
              <a:spcBef>
                <a:spcPts val="0"/>
              </a:spcBef>
              <a:buFont typeface="Wingdings" pitchFamily="2" charset="2"/>
              <a:buChar char="§"/>
              <a:defRPr/>
            </a:pPr>
            <a:r>
              <a:rPr lang="en-US" sz="6000" dirty="0">
                <a:solidFill>
                  <a:schemeClr val="bg1">
                    <a:lumMod val="50000"/>
                  </a:schemeClr>
                </a:solidFill>
              </a:rPr>
              <a:t>Starting in AY 21-22, student feedback and poor item performance (defined as questions that &lt;50% of students answered correctly and which have an item discrimination of &lt; 0.10) was reviewed together by the committee.</a:t>
            </a:r>
            <a:endParaRPr lang="en-US" sz="7200" dirty="0">
              <a:solidFill>
                <a:schemeClr val="bg1">
                  <a:lumMod val="50000"/>
                </a:schemeClr>
              </a:solidFill>
            </a:endParaRPr>
          </a:p>
          <a:p>
            <a:pPr>
              <a:spcBef>
                <a:spcPts val="0"/>
              </a:spcBef>
              <a:buSzPct val="90000"/>
              <a:buFont typeface="Wingdings" pitchFamily="2" charset="2"/>
              <a:buChar char="§"/>
              <a:defRPr/>
            </a:pPr>
            <a:endParaRPr lang="en-US" sz="7200" dirty="0">
              <a:solidFill>
                <a:prstClr val="black">
                  <a:lumMod val="95000"/>
                  <a:lumOff val="5000"/>
                </a:prstClr>
              </a:solidFill>
            </a:endParaRPr>
          </a:p>
          <a:p>
            <a:pPr>
              <a:spcBef>
                <a:spcPts val="0"/>
              </a:spcBef>
              <a:buSzPct val="90000"/>
              <a:buFont typeface="Wingdings" pitchFamily="2" charset="2"/>
              <a:buChar char="§"/>
              <a:defRPr/>
            </a:pPr>
            <a:r>
              <a:rPr lang="en-US" sz="7200" dirty="0">
                <a:solidFill>
                  <a:prstClr val="black">
                    <a:lumMod val="95000"/>
                    <a:lumOff val="5000"/>
                  </a:prstClr>
                </a:solidFill>
              </a:rPr>
              <a:t>Over a two-year period, certain types of questions were consistently flagged for review by this committee</a:t>
            </a:r>
            <a:r>
              <a:rPr lang="en-US" sz="7200" dirty="0">
                <a:solidFill>
                  <a:schemeClr val="tx1"/>
                </a:solidFill>
              </a:rPr>
              <a:t>. Types of questions included:</a:t>
            </a:r>
          </a:p>
          <a:p>
            <a:pPr lvl="1">
              <a:spcBef>
                <a:spcPts val="0"/>
              </a:spcBef>
              <a:buFont typeface="Wingdings" pitchFamily="2" charset="2"/>
              <a:buChar char="§"/>
              <a:defRPr/>
            </a:pPr>
            <a:r>
              <a:rPr lang="en-US" sz="6000" dirty="0"/>
              <a:t>Questions including ‘most likely’ (and its equivalents)</a:t>
            </a:r>
          </a:p>
          <a:p>
            <a:pPr lvl="1">
              <a:spcBef>
                <a:spcPts val="0"/>
              </a:spcBef>
              <a:buFont typeface="Wingdings" pitchFamily="2" charset="2"/>
              <a:buChar char="§"/>
              <a:defRPr/>
            </a:pPr>
            <a:r>
              <a:rPr lang="en-US" sz="6000" dirty="0"/>
              <a:t>Questions including a clinical vignette (description of a patient scenario)</a:t>
            </a:r>
          </a:p>
          <a:p>
            <a:pPr lvl="1">
              <a:spcBef>
                <a:spcPts val="0"/>
              </a:spcBef>
              <a:buFont typeface="Wingdings" pitchFamily="2" charset="2"/>
              <a:buChar char="§"/>
              <a:defRPr/>
            </a:pPr>
            <a:r>
              <a:rPr lang="en-US" sz="6000" dirty="0"/>
              <a:t>Questions including a graph, table or picture </a:t>
            </a:r>
          </a:p>
          <a:p>
            <a:pPr lvl="1">
              <a:spcBef>
                <a:spcPts val="0"/>
              </a:spcBef>
              <a:buFont typeface="Wingdings" pitchFamily="2" charset="2"/>
              <a:buChar char="§"/>
              <a:defRPr/>
            </a:pPr>
            <a:r>
              <a:rPr lang="en-US" sz="6000" dirty="0"/>
              <a:t>Questions of higher order format (requiring more than a recall of facts)</a:t>
            </a:r>
          </a:p>
          <a:p>
            <a:pPr marL="0" indent="0">
              <a:spcBef>
                <a:spcPts val="0"/>
              </a:spcBef>
              <a:buSzPct val="90000"/>
              <a:buNone/>
              <a:defRPr/>
            </a:pPr>
            <a:endParaRPr lang="en-US" sz="8000" dirty="0">
              <a:solidFill>
                <a:prstClr val="black">
                  <a:lumMod val="95000"/>
                  <a:lumOff val="5000"/>
                </a:prstClr>
              </a:solidFill>
            </a:endParaRPr>
          </a:p>
          <a:p>
            <a:pPr>
              <a:spcBef>
                <a:spcPts val="0"/>
              </a:spcBef>
              <a:buSzPct val="90000"/>
              <a:buFont typeface="Wingdings" pitchFamily="2" charset="2"/>
              <a:buChar char="§"/>
              <a:defRPr/>
            </a:pPr>
            <a:r>
              <a:rPr lang="en-US" sz="7200" dirty="0">
                <a:solidFill>
                  <a:prstClr val="black">
                    <a:lumMod val="95000"/>
                    <a:lumOff val="5000"/>
                  </a:prstClr>
                </a:solidFill>
              </a:rPr>
              <a:t>These types of questions are routinely utilized on medical licensing exams to assess for higher level understanding and integration of knowledge. </a:t>
            </a:r>
          </a:p>
          <a:p>
            <a:pPr marL="0" indent="0">
              <a:buNone/>
            </a:pPr>
            <a:endParaRPr lang="en-US" dirty="0"/>
          </a:p>
        </p:txBody>
      </p:sp>
      <p:sp>
        <p:nvSpPr>
          <p:cNvPr id="3" name="Title 2">
            <a:extLst>
              <a:ext uri="{FF2B5EF4-FFF2-40B4-BE49-F238E27FC236}">
                <a16:creationId xmlns:a16="http://schemas.microsoft.com/office/drawing/2014/main" id="{55B86F8B-3DFD-C14C-A7B5-B2A10B067FCA}"/>
              </a:ext>
            </a:extLst>
          </p:cNvPr>
          <p:cNvSpPr>
            <a:spLocks noGrp="1"/>
          </p:cNvSpPr>
          <p:nvPr>
            <p:ph type="title"/>
          </p:nvPr>
        </p:nvSpPr>
        <p:spPr>
          <a:xfrm>
            <a:off x="863600" y="1033670"/>
            <a:ext cx="10972800" cy="812800"/>
          </a:xfrm>
        </p:spPr>
        <p:txBody>
          <a:bodyPr/>
          <a:lstStyle/>
          <a:p>
            <a:r>
              <a:rPr lang="en-US" sz="4000" b="1" dirty="0">
                <a:solidFill>
                  <a:srgbClr val="1F7F9B"/>
                </a:solidFill>
                <a:latin typeface="+mj-lt"/>
              </a:rPr>
              <a:t>Introduction</a:t>
            </a:r>
            <a:endParaRPr lang="en-US" sz="3733" dirty="0"/>
          </a:p>
        </p:txBody>
      </p:sp>
      <p:sp>
        <p:nvSpPr>
          <p:cNvPr id="4" name="Slide Number Placeholder 3">
            <a:extLst>
              <a:ext uri="{FF2B5EF4-FFF2-40B4-BE49-F238E27FC236}">
                <a16:creationId xmlns:a16="http://schemas.microsoft.com/office/drawing/2014/main" id="{B3CE3C32-529D-324F-B9EB-B2D5442B391F}"/>
              </a:ext>
            </a:extLst>
          </p:cNvPr>
          <p:cNvSpPr>
            <a:spLocks noGrp="1"/>
          </p:cNvSpPr>
          <p:nvPr>
            <p:ph type="sldNum" sz="quarter" idx="4"/>
          </p:nvPr>
        </p:nvSpPr>
        <p:spPr/>
        <p:txBody>
          <a:bodyPr/>
          <a:lstStyle/>
          <a:p>
            <a:pPr defTabSz="1219170" fontAlgn="base">
              <a:spcBef>
                <a:spcPct val="0"/>
              </a:spcBef>
              <a:spcAft>
                <a:spcPct val="0"/>
              </a:spcAft>
            </a:pPr>
            <a:fld id="{F38DF7B6-647B-B242-B944-36A31F94FA14}" type="slidenum">
              <a:rPr lang="en-US">
                <a:solidFill>
                  <a:prstClr val="black">
                    <a:tint val="75000"/>
                  </a:prstClr>
                </a:solidFill>
                <a:latin typeface="Calibri"/>
              </a:rPr>
              <a:pPr defTabSz="1219170" fontAlgn="base">
                <a:spcBef>
                  <a:spcPct val="0"/>
                </a:spcBef>
                <a:spcAft>
                  <a:spcPct val="0"/>
                </a:spcAft>
              </a:pPr>
              <a:t>2</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18802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13046B-4669-9950-4E6C-B994491F75D9}"/>
              </a:ext>
            </a:extLst>
          </p:cNvPr>
          <p:cNvSpPr>
            <a:spLocks noGrp="1"/>
          </p:cNvSpPr>
          <p:nvPr>
            <p:ph idx="1"/>
          </p:nvPr>
        </p:nvSpPr>
        <p:spPr>
          <a:xfrm>
            <a:off x="715618" y="1828800"/>
            <a:ext cx="10972800" cy="4267200"/>
          </a:xfrm>
        </p:spPr>
        <p:txBody>
          <a:bodyPr/>
          <a:lstStyle/>
          <a:p>
            <a:pPr>
              <a:spcAft>
                <a:spcPts val="200"/>
              </a:spcAft>
              <a:buFont typeface="Wingdings" pitchFamily="2" charset="2"/>
              <a:buChar char="§"/>
            </a:pPr>
            <a:r>
              <a:rPr lang="en-US" sz="2300" dirty="0">
                <a:solidFill>
                  <a:schemeClr val="tx1"/>
                </a:solidFill>
              </a:rPr>
              <a:t>Weekly quizzes administered to the MD class of 2025 during their M1 year (AY2021-22) were collated into a pdf</a:t>
            </a:r>
          </a:p>
          <a:p>
            <a:pPr lvl="1">
              <a:spcAft>
                <a:spcPts val="200"/>
              </a:spcAft>
              <a:buFont typeface="Wingdings" pitchFamily="2" charset="2"/>
              <a:buChar char="§"/>
            </a:pPr>
            <a:r>
              <a:rPr lang="en-US" sz="2300" dirty="0"/>
              <a:t>21 mandatory and 3 optional weekly quizzes </a:t>
            </a:r>
          </a:p>
          <a:p>
            <a:pPr lvl="1">
              <a:spcAft>
                <a:spcPts val="200"/>
              </a:spcAft>
              <a:buFont typeface="Wingdings" pitchFamily="2" charset="2"/>
              <a:buChar char="§"/>
            </a:pPr>
            <a:r>
              <a:rPr lang="en-US" sz="2300" dirty="0"/>
              <a:t>483 total multiple-choice questions</a:t>
            </a:r>
          </a:p>
          <a:p>
            <a:pPr>
              <a:spcAft>
                <a:spcPts val="200"/>
              </a:spcAft>
              <a:buFont typeface="Wingdings" pitchFamily="2" charset="2"/>
              <a:buChar char="§"/>
            </a:pPr>
            <a:r>
              <a:rPr lang="en-US" sz="2300" dirty="0">
                <a:solidFill>
                  <a:schemeClr val="tx1"/>
                </a:solidFill>
              </a:rPr>
              <a:t>The blackboard site to all first-year courses was also made available for comparison. </a:t>
            </a:r>
          </a:p>
          <a:p>
            <a:pPr>
              <a:spcAft>
                <a:spcPts val="200"/>
              </a:spcAft>
              <a:buFont typeface="Wingdings" pitchFamily="2" charset="2"/>
              <a:buChar char="§"/>
            </a:pPr>
            <a:r>
              <a:rPr lang="en-US" sz="2300" dirty="0">
                <a:solidFill>
                  <a:schemeClr val="tx1"/>
                </a:solidFill>
              </a:rPr>
              <a:t>A master spreadsheet (data table) was developed with columns corresponding to the 4 types of questions identified in post exam review.</a:t>
            </a:r>
          </a:p>
          <a:p>
            <a:pPr>
              <a:spcAft>
                <a:spcPts val="200"/>
              </a:spcAft>
              <a:buFont typeface="Wingdings" pitchFamily="2" charset="2"/>
              <a:buChar char="§"/>
            </a:pPr>
            <a:r>
              <a:rPr lang="en-US" sz="2300" dirty="0">
                <a:solidFill>
                  <a:schemeClr val="tx1"/>
                </a:solidFill>
              </a:rPr>
              <a:t>Definitions and specific inclusion criteria for each of the columns was agreed upon.</a:t>
            </a:r>
          </a:p>
          <a:p>
            <a:pPr>
              <a:spcAft>
                <a:spcPts val="200"/>
              </a:spcAft>
              <a:buFont typeface="Wingdings" pitchFamily="2" charset="2"/>
              <a:buChar char="§"/>
            </a:pPr>
            <a:r>
              <a:rPr lang="en-US" sz="2300" dirty="0">
                <a:solidFill>
                  <a:schemeClr val="tx1"/>
                </a:solidFill>
              </a:rPr>
              <a:t>Each question was reviewed at a minimum of 3 times to ensure consistent categorization and classification</a:t>
            </a:r>
          </a:p>
          <a:p>
            <a:pPr marL="0" indent="0">
              <a:buNone/>
            </a:pPr>
            <a:endParaRPr lang="en-US" sz="2300" dirty="0"/>
          </a:p>
        </p:txBody>
      </p:sp>
      <p:sp>
        <p:nvSpPr>
          <p:cNvPr id="3" name="Title 2">
            <a:extLst>
              <a:ext uri="{FF2B5EF4-FFF2-40B4-BE49-F238E27FC236}">
                <a16:creationId xmlns:a16="http://schemas.microsoft.com/office/drawing/2014/main" id="{3DFF610C-04CC-8198-42A0-36F70E311557}"/>
              </a:ext>
            </a:extLst>
          </p:cNvPr>
          <p:cNvSpPr>
            <a:spLocks noGrp="1"/>
          </p:cNvSpPr>
          <p:nvPr>
            <p:ph type="title"/>
          </p:nvPr>
        </p:nvSpPr>
        <p:spPr>
          <a:xfrm>
            <a:off x="863600" y="1030357"/>
            <a:ext cx="10972800" cy="812800"/>
          </a:xfrm>
        </p:spPr>
        <p:txBody>
          <a:bodyPr/>
          <a:lstStyle/>
          <a:p>
            <a:r>
              <a:rPr lang="en-US" sz="4000" b="1" dirty="0">
                <a:solidFill>
                  <a:srgbClr val="1F7F9B"/>
                </a:solidFill>
                <a:latin typeface="+mj-lt"/>
              </a:rPr>
              <a:t>Methods</a:t>
            </a:r>
            <a:endParaRPr lang="en-US" sz="4000" dirty="0"/>
          </a:p>
        </p:txBody>
      </p:sp>
      <p:sp>
        <p:nvSpPr>
          <p:cNvPr id="4" name="Slide Number Placeholder 3">
            <a:extLst>
              <a:ext uri="{FF2B5EF4-FFF2-40B4-BE49-F238E27FC236}">
                <a16:creationId xmlns:a16="http://schemas.microsoft.com/office/drawing/2014/main" id="{644C5CE6-2C72-C6D2-4F9F-7A3AD2D11C77}"/>
              </a:ext>
            </a:extLst>
          </p:cNvPr>
          <p:cNvSpPr>
            <a:spLocks noGrp="1"/>
          </p:cNvSpPr>
          <p:nvPr>
            <p:ph type="sldNum" sz="quarter" idx="4"/>
          </p:nvPr>
        </p:nvSpPr>
        <p:spPr/>
        <p:txBody>
          <a:bodyPr/>
          <a:lstStyle/>
          <a:p>
            <a:fld id="{F38DF7B6-647B-B242-B944-36A31F94FA14}" type="slidenum">
              <a:rPr lang="en-US" smtClean="0"/>
              <a:pPr/>
              <a:t>3</a:t>
            </a:fld>
            <a:endParaRPr lang="en-US" dirty="0"/>
          </a:p>
        </p:txBody>
      </p:sp>
    </p:spTree>
    <p:extLst>
      <p:ext uri="{BB962C8B-B14F-4D97-AF65-F5344CB8AC3E}">
        <p14:creationId xmlns:p14="http://schemas.microsoft.com/office/powerpoint/2010/main" val="623960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3A18C9-9D65-DDC4-619E-044FD823A40B}"/>
              </a:ext>
            </a:extLst>
          </p:cNvPr>
          <p:cNvSpPr>
            <a:spLocks noGrp="1"/>
          </p:cNvSpPr>
          <p:nvPr>
            <p:ph type="title"/>
          </p:nvPr>
        </p:nvSpPr>
        <p:spPr/>
        <p:txBody>
          <a:bodyPr/>
          <a:lstStyle/>
          <a:p>
            <a:r>
              <a:rPr lang="en-US" sz="4000" b="1" dirty="0">
                <a:solidFill>
                  <a:srgbClr val="1F7F9B"/>
                </a:solidFill>
                <a:latin typeface="+mj-lt"/>
              </a:rPr>
              <a:t>Methods</a:t>
            </a:r>
            <a:endParaRPr lang="en-US" sz="4000" dirty="0"/>
          </a:p>
        </p:txBody>
      </p:sp>
      <p:sp>
        <p:nvSpPr>
          <p:cNvPr id="4" name="Slide Number Placeholder 3">
            <a:extLst>
              <a:ext uri="{FF2B5EF4-FFF2-40B4-BE49-F238E27FC236}">
                <a16:creationId xmlns:a16="http://schemas.microsoft.com/office/drawing/2014/main" id="{44E3973E-6AB5-6A8A-6C72-B721D3621FDF}"/>
              </a:ext>
            </a:extLst>
          </p:cNvPr>
          <p:cNvSpPr>
            <a:spLocks noGrp="1"/>
          </p:cNvSpPr>
          <p:nvPr>
            <p:ph type="sldNum" sz="quarter" idx="4"/>
          </p:nvPr>
        </p:nvSpPr>
        <p:spPr/>
        <p:txBody>
          <a:bodyPr/>
          <a:lstStyle/>
          <a:p>
            <a:fld id="{F38DF7B6-647B-B242-B944-36A31F94FA14}" type="slidenum">
              <a:rPr lang="en-US" smtClean="0"/>
              <a:pPr/>
              <a:t>4</a:t>
            </a:fld>
            <a:endParaRPr lang="en-US" dirty="0"/>
          </a:p>
        </p:txBody>
      </p:sp>
      <p:pic>
        <p:nvPicPr>
          <p:cNvPr id="6" name="Content Placeholder 5">
            <a:extLst>
              <a:ext uri="{FF2B5EF4-FFF2-40B4-BE49-F238E27FC236}">
                <a16:creationId xmlns:a16="http://schemas.microsoft.com/office/drawing/2014/main" id="{E78AFAD7-FC48-E140-D1FA-E78CD9B604A4}"/>
              </a:ext>
            </a:extLst>
          </p:cNvPr>
          <p:cNvPicPr>
            <a:picLocks noGrp="1" noChangeAspect="1"/>
          </p:cNvPicPr>
          <p:nvPr>
            <p:ph idx="1"/>
          </p:nvPr>
        </p:nvPicPr>
        <p:blipFill>
          <a:blip r:embed="rId2"/>
          <a:stretch>
            <a:fillRect/>
          </a:stretch>
        </p:blipFill>
        <p:spPr>
          <a:xfrm>
            <a:off x="304800" y="2319130"/>
            <a:ext cx="11701670" cy="3856383"/>
          </a:xfrm>
          <a:prstGeom prst="rect">
            <a:avLst/>
          </a:prstGeom>
        </p:spPr>
      </p:pic>
    </p:spTree>
    <p:extLst>
      <p:ext uri="{BB962C8B-B14F-4D97-AF65-F5344CB8AC3E}">
        <p14:creationId xmlns:p14="http://schemas.microsoft.com/office/powerpoint/2010/main" val="199541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B3F712-F45A-1E4D-65BA-B8B76E21502B}"/>
              </a:ext>
            </a:extLst>
          </p:cNvPr>
          <p:cNvSpPr>
            <a:spLocks noGrp="1"/>
          </p:cNvSpPr>
          <p:nvPr>
            <p:ph type="title"/>
          </p:nvPr>
        </p:nvSpPr>
        <p:spPr>
          <a:xfrm>
            <a:off x="609600" y="1043609"/>
            <a:ext cx="10972800" cy="812800"/>
          </a:xfrm>
        </p:spPr>
        <p:txBody>
          <a:bodyPr/>
          <a:lstStyle/>
          <a:p>
            <a:r>
              <a:rPr lang="en-US" sz="4000" b="1" dirty="0">
                <a:solidFill>
                  <a:srgbClr val="1F7F9B"/>
                </a:solidFill>
                <a:latin typeface="+mj-lt"/>
              </a:rPr>
              <a:t>Results </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525408B3-958A-C023-1449-83D12BC572C6}"/>
              </a:ext>
            </a:extLst>
          </p:cNvPr>
          <p:cNvSpPr>
            <a:spLocks noGrp="1"/>
          </p:cNvSpPr>
          <p:nvPr>
            <p:ph type="sldNum" sz="quarter" idx="4"/>
          </p:nvPr>
        </p:nvSpPr>
        <p:spPr/>
        <p:txBody>
          <a:bodyPr/>
          <a:lstStyle/>
          <a:p>
            <a:fld id="{F38DF7B6-647B-B242-B944-36A31F94FA14}" type="slidenum">
              <a:rPr lang="en-US" smtClean="0"/>
              <a:pPr/>
              <a:t>5</a:t>
            </a:fld>
            <a:endParaRPr lang="en-US" dirty="0"/>
          </a:p>
        </p:txBody>
      </p:sp>
      <p:sp>
        <p:nvSpPr>
          <p:cNvPr id="20" name="TextBox 19">
            <a:extLst>
              <a:ext uri="{FF2B5EF4-FFF2-40B4-BE49-F238E27FC236}">
                <a16:creationId xmlns:a16="http://schemas.microsoft.com/office/drawing/2014/main" id="{904F512D-1070-5B81-DE5D-E93ACFDD8F60}"/>
              </a:ext>
            </a:extLst>
          </p:cNvPr>
          <p:cNvSpPr txBox="1"/>
          <p:nvPr/>
        </p:nvSpPr>
        <p:spPr>
          <a:xfrm flipH="1">
            <a:off x="6503277" y="1450009"/>
            <a:ext cx="4360211" cy="6186309"/>
          </a:xfrm>
          <a:prstGeom prst="rect">
            <a:avLst/>
          </a:prstGeom>
          <a:noFill/>
        </p:spPr>
        <p:txBody>
          <a:bodyPr wrap="square" rtlCol="0">
            <a:spAutoFit/>
          </a:bodyPr>
          <a:lstStyle/>
          <a:p>
            <a:pPr marL="285750" indent="-285750">
              <a:buFont typeface="Wingdings" panose="05000000000000000000" pitchFamily="2" charset="2"/>
              <a:buChar char="§"/>
            </a:pPr>
            <a:endParaRPr lang="en-US" dirty="0">
              <a:solidFill>
                <a:srgbClr val="FF6600"/>
              </a:solidFill>
            </a:endParaRPr>
          </a:p>
          <a:p>
            <a:pPr marL="285750" indent="-285750">
              <a:buClr>
                <a:srgbClr val="CC3300"/>
              </a:buClr>
              <a:buFont typeface="Wingdings" panose="05000000000000000000" pitchFamily="2" charset="2"/>
              <a:buChar char="§"/>
            </a:pPr>
            <a:r>
              <a:rPr lang="en-US" dirty="0"/>
              <a:t>In every module, weekly quizzes included both questions containing a clinical vignette and questions including “most likely” (or its equivalent) in the lead in of the multiple-choice question stem </a:t>
            </a:r>
          </a:p>
          <a:p>
            <a:pPr marL="285750" indent="-285750">
              <a:buFont typeface="Wingdings" panose="05000000000000000000" pitchFamily="2" charset="2"/>
              <a:buChar char="§"/>
            </a:pPr>
            <a:endParaRPr lang="en-US" dirty="0"/>
          </a:p>
          <a:p>
            <a:pPr marL="285750" indent="-285750">
              <a:buClr>
                <a:srgbClr val="CC3300"/>
              </a:buClr>
              <a:buFont typeface="Wingdings" panose="05000000000000000000" pitchFamily="2" charset="2"/>
              <a:buChar char="§"/>
            </a:pPr>
            <a:r>
              <a:rPr lang="en-US" dirty="0"/>
              <a:t>Zero percent of the total number of questions in the Human Structure (HS) module and only twelve percent of the total number of questions in the Skin, Muscle and Bone (SMB) module required interpretation of a graph, table, or image. </a:t>
            </a:r>
          </a:p>
          <a:p>
            <a:pPr marL="285750" indent="-285750">
              <a:buFont typeface="Wingdings" panose="05000000000000000000" pitchFamily="2" charset="2"/>
              <a:buChar char="§"/>
            </a:pPr>
            <a:endParaRPr lang="en-US" dirty="0"/>
          </a:p>
          <a:p>
            <a:pPr marL="285750" indent="-285750">
              <a:buClr>
                <a:srgbClr val="CC3300"/>
              </a:buClr>
              <a:buFont typeface="Wingdings" panose="05000000000000000000" pitchFamily="2" charset="2"/>
              <a:buChar char="§"/>
            </a:pPr>
            <a:r>
              <a:rPr lang="en-US" dirty="0"/>
              <a:t>All weekly quizzes administered in the first year of medical school for AY21-22 contained a majority of first order questions. </a:t>
            </a:r>
          </a:p>
          <a:p>
            <a:endParaRPr lang="en-US" dirty="0">
              <a:solidFill>
                <a:srgbClr val="FF6600"/>
              </a:solidFill>
            </a:endParaRPr>
          </a:p>
          <a:p>
            <a:pPr marL="285750" indent="-285750">
              <a:buFont typeface="Wingdings" panose="05000000000000000000" pitchFamily="2" charset="2"/>
              <a:buChar char="§"/>
            </a:pPr>
            <a:endParaRPr lang="en-US" dirty="0">
              <a:solidFill>
                <a:srgbClr val="FF6600"/>
              </a:solidFill>
            </a:endParaRPr>
          </a:p>
          <a:p>
            <a:pPr marL="285750" indent="-285750">
              <a:buFont typeface="Wingdings" panose="05000000000000000000" pitchFamily="2" charset="2"/>
              <a:buChar char="§"/>
            </a:pPr>
            <a:endParaRPr lang="en-US" dirty="0">
              <a:solidFill>
                <a:srgbClr val="FF6600"/>
              </a:solidFill>
            </a:endParaRPr>
          </a:p>
          <a:p>
            <a:pPr marL="285750" indent="-285750">
              <a:buFont typeface="Wingdings" panose="05000000000000000000" pitchFamily="2" charset="2"/>
              <a:buChar char="§"/>
            </a:pPr>
            <a:endParaRPr lang="en-US" dirty="0">
              <a:solidFill>
                <a:srgbClr val="FF6600"/>
              </a:solidFill>
            </a:endParaRPr>
          </a:p>
        </p:txBody>
      </p:sp>
      <p:graphicFrame>
        <p:nvGraphicFramePr>
          <p:cNvPr id="2" name="Table 4">
            <a:extLst>
              <a:ext uri="{FF2B5EF4-FFF2-40B4-BE49-F238E27FC236}">
                <a16:creationId xmlns:a16="http://schemas.microsoft.com/office/drawing/2014/main" id="{11FA5976-412F-5DDC-35A3-F6A1B62806EE}"/>
              </a:ext>
            </a:extLst>
          </p:cNvPr>
          <p:cNvGraphicFramePr>
            <a:graphicFrameLocks noGrp="1"/>
          </p:cNvGraphicFramePr>
          <p:nvPr>
            <p:extLst>
              <p:ext uri="{D42A27DB-BD31-4B8C-83A1-F6EECF244321}">
                <p14:modId xmlns:p14="http://schemas.microsoft.com/office/powerpoint/2010/main" val="1216089356"/>
              </p:ext>
            </p:extLst>
          </p:nvPr>
        </p:nvGraphicFramePr>
        <p:xfrm>
          <a:off x="66676" y="1856409"/>
          <a:ext cx="6324600" cy="3901440"/>
        </p:xfrm>
        <a:graphic>
          <a:graphicData uri="http://schemas.openxmlformats.org/drawingml/2006/table">
            <a:tbl>
              <a:tblPr firstRow="1" bandRow="1">
                <a:tableStyleId>{5C22544A-7EE6-4342-B048-85BDC9FD1C3A}</a:tableStyleId>
              </a:tblPr>
              <a:tblGrid>
                <a:gridCol w="1624964">
                  <a:extLst>
                    <a:ext uri="{9D8B030D-6E8A-4147-A177-3AD203B41FA5}">
                      <a16:colId xmlns:a16="http://schemas.microsoft.com/office/drawing/2014/main" val="2409151380"/>
                    </a:ext>
                  </a:extLst>
                </a:gridCol>
                <a:gridCol w="2191605">
                  <a:extLst>
                    <a:ext uri="{9D8B030D-6E8A-4147-A177-3AD203B41FA5}">
                      <a16:colId xmlns:a16="http://schemas.microsoft.com/office/drawing/2014/main" val="1436447243"/>
                    </a:ext>
                  </a:extLst>
                </a:gridCol>
                <a:gridCol w="2508031">
                  <a:extLst>
                    <a:ext uri="{9D8B030D-6E8A-4147-A177-3AD203B41FA5}">
                      <a16:colId xmlns:a16="http://schemas.microsoft.com/office/drawing/2014/main" val="1254411075"/>
                    </a:ext>
                  </a:extLst>
                </a:gridCol>
              </a:tblGrid>
              <a:tr h="404191">
                <a:tc>
                  <a:txBody>
                    <a:bodyPr/>
                    <a:lstStyle/>
                    <a:p>
                      <a:r>
                        <a:rPr lang="en-US" sz="2000" dirty="0"/>
                        <a:t>Types of questions</a:t>
                      </a:r>
                    </a:p>
                  </a:txBody>
                  <a:tcPr/>
                </a:tc>
                <a:tc>
                  <a:txBody>
                    <a:bodyPr/>
                    <a:lstStyle/>
                    <a:p>
                      <a:r>
                        <a:rPr lang="en-US" sz="2000" dirty="0"/>
                        <a:t>Number of specific types of questions on weekly quizzes</a:t>
                      </a:r>
                    </a:p>
                  </a:txBody>
                  <a:tcPr/>
                </a:tc>
                <a:tc>
                  <a:txBody>
                    <a:bodyPr/>
                    <a:lstStyle/>
                    <a:p>
                      <a:r>
                        <a:rPr lang="en-US" sz="2000" dirty="0"/>
                        <a:t>% of specific types of questions on weekly quizzes</a:t>
                      </a:r>
                    </a:p>
                  </a:txBody>
                  <a:tcPr/>
                </a:tc>
                <a:extLst>
                  <a:ext uri="{0D108BD9-81ED-4DB2-BD59-A6C34878D82A}">
                    <a16:rowId xmlns:a16="http://schemas.microsoft.com/office/drawing/2014/main" val="3532726737"/>
                  </a:ext>
                </a:extLst>
              </a:tr>
              <a:tr h="221311">
                <a:tc>
                  <a:txBody>
                    <a:bodyPr/>
                    <a:lstStyle/>
                    <a:p>
                      <a:r>
                        <a:rPr lang="en-US" sz="2000" dirty="0"/>
                        <a:t>Most likely </a:t>
                      </a:r>
                    </a:p>
                  </a:txBody>
                  <a:tcPr/>
                </a:tc>
                <a:tc>
                  <a:txBody>
                    <a:bodyPr/>
                    <a:lstStyle/>
                    <a:p>
                      <a:r>
                        <a:rPr lang="en-US" sz="2000" dirty="0"/>
                        <a:t>206/483</a:t>
                      </a:r>
                    </a:p>
                  </a:txBody>
                  <a:tcPr/>
                </a:tc>
                <a:tc>
                  <a:txBody>
                    <a:bodyPr/>
                    <a:lstStyle/>
                    <a:p>
                      <a:r>
                        <a:rPr lang="en-US" sz="2000" dirty="0"/>
                        <a:t>43%</a:t>
                      </a:r>
                    </a:p>
                  </a:txBody>
                  <a:tcPr/>
                </a:tc>
                <a:extLst>
                  <a:ext uri="{0D108BD9-81ED-4DB2-BD59-A6C34878D82A}">
                    <a16:rowId xmlns:a16="http://schemas.microsoft.com/office/drawing/2014/main" val="1226972629"/>
                  </a:ext>
                </a:extLst>
              </a:tr>
              <a:tr h="370840">
                <a:tc>
                  <a:txBody>
                    <a:bodyPr/>
                    <a:lstStyle/>
                    <a:p>
                      <a:r>
                        <a:rPr lang="en-US" sz="2000" dirty="0"/>
                        <a:t>Clinical Vignette</a:t>
                      </a:r>
                    </a:p>
                  </a:txBody>
                  <a:tcPr/>
                </a:tc>
                <a:tc>
                  <a:txBody>
                    <a:bodyPr/>
                    <a:lstStyle/>
                    <a:p>
                      <a:r>
                        <a:rPr lang="en-US" sz="2000" dirty="0"/>
                        <a:t>320/483</a:t>
                      </a:r>
                    </a:p>
                  </a:txBody>
                  <a:tcPr/>
                </a:tc>
                <a:tc>
                  <a:txBody>
                    <a:bodyPr/>
                    <a:lstStyle/>
                    <a:p>
                      <a:r>
                        <a:rPr lang="en-US" sz="2000" dirty="0"/>
                        <a:t>66%</a:t>
                      </a:r>
                    </a:p>
                  </a:txBody>
                  <a:tcPr/>
                </a:tc>
                <a:extLst>
                  <a:ext uri="{0D108BD9-81ED-4DB2-BD59-A6C34878D82A}">
                    <a16:rowId xmlns:a16="http://schemas.microsoft.com/office/drawing/2014/main" val="384048037"/>
                  </a:ext>
                </a:extLst>
              </a:tr>
              <a:tr h="370840">
                <a:tc>
                  <a:txBody>
                    <a:bodyPr/>
                    <a:lstStyle/>
                    <a:p>
                      <a:r>
                        <a:rPr lang="en-US" sz="2000" dirty="0"/>
                        <a:t>Includes a graph/table/picture</a:t>
                      </a:r>
                    </a:p>
                  </a:txBody>
                  <a:tcPr/>
                </a:tc>
                <a:tc>
                  <a:txBody>
                    <a:bodyPr/>
                    <a:lstStyle/>
                    <a:p>
                      <a:r>
                        <a:rPr lang="en-US" sz="2000" dirty="0"/>
                        <a:t>9/483</a:t>
                      </a:r>
                    </a:p>
                  </a:txBody>
                  <a:tcPr/>
                </a:tc>
                <a:tc>
                  <a:txBody>
                    <a:bodyPr/>
                    <a:lstStyle/>
                    <a:p>
                      <a:r>
                        <a:rPr lang="en-US" sz="2000" dirty="0"/>
                        <a:t>19%</a:t>
                      </a:r>
                    </a:p>
                  </a:txBody>
                  <a:tcPr/>
                </a:tc>
                <a:extLst>
                  <a:ext uri="{0D108BD9-81ED-4DB2-BD59-A6C34878D82A}">
                    <a16:rowId xmlns:a16="http://schemas.microsoft.com/office/drawing/2014/main" val="661259700"/>
                  </a:ext>
                </a:extLst>
              </a:tr>
              <a:tr h="370840">
                <a:tc>
                  <a:txBody>
                    <a:bodyPr/>
                    <a:lstStyle/>
                    <a:p>
                      <a:r>
                        <a:rPr lang="en-US" sz="2000" dirty="0"/>
                        <a:t>Higher order</a:t>
                      </a:r>
                    </a:p>
                  </a:txBody>
                  <a:tcPr/>
                </a:tc>
                <a:tc>
                  <a:txBody>
                    <a:bodyPr/>
                    <a:lstStyle/>
                    <a:p>
                      <a:r>
                        <a:rPr lang="en-US" sz="2000" dirty="0"/>
                        <a:t>83/483</a:t>
                      </a:r>
                    </a:p>
                  </a:txBody>
                  <a:tcPr/>
                </a:tc>
                <a:tc>
                  <a:txBody>
                    <a:bodyPr/>
                    <a:lstStyle/>
                    <a:p>
                      <a:r>
                        <a:rPr lang="en-US" sz="2000" dirty="0"/>
                        <a:t>17%</a:t>
                      </a:r>
                    </a:p>
                  </a:txBody>
                  <a:tcPr/>
                </a:tc>
                <a:extLst>
                  <a:ext uri="{0D108BD9-81ED-4DB2-BD59-A6C34878D82A}">
                    <a16:rowId xmlns:a16="http://schemas.microsoft.com/office/drawing/2014/main" val="2409636807"/>
                  </a:ext>
                </a:extLst>
              </a:tr>
              <a:tr h="370840">
                <a:tc>
                  <a:txBody>
                    <a:bodyPr/>
                    <a:lstStyle/>
                    <a:p>
                      <a:r>
                        <a:rPr lang="en-US" sz="2000" dirty="0"/>
                        <a:t>Combination</a:t>
                      </a:r>
                    </a:p>
                  </a:txBody>
                  <a:tcPr/>
                </a:tc>
                <a:tc>
                  <a:txBody>
                    <a:bodyPr/>
                    <a:lstStyle/>
                    <a:p>
                      <a:r>
                        <a:rPr lang="en-US" sz="2000" dirty="0"/>
                        <a:t>222/483</a:t>
                      </a:r>
                    </a:p>
                  </a:txBody>
                  <a:tcPr/>
                </a:tc>
                <a:tc>
                  <a:txBody>
                    <a:bodyPr/>
                    <a:lstStyle/>
                    <a:p>
                      <a:r>
                        <a:rPr lang="en-US" sz="2000" dirty="0"/>
                        <a:t>46%</a:t>
                      </a:r>
                    </a:p>
                  </a:txBody>
                  <a:tcPr/>
                </a:tc>
                <a:extLst>
                  <a:ext uri="{0D108BD9-81ED-4DB2-BD59-A6C34878D82A}">
                    <a16:rowId xmlns:a16="http://schemas.microsoft.com/office/drawing/2014/main" val="3742141352"/>
                  </a:ext>
                </a:extLst>
              </a:tr>
            </a:tbl>
          </a:graphicData>
        </a:graphic>
      </p:graphicFrame>
    </p:spTree>
    <p:extLst>
      <p:ext uri="{BB962C8B-B14F-4D97-AF65-F5344CB8AC3E}">
        <p14:creationId xmlns:p14="http://schemas.microsoft.com/office/powerpoint/2010/main" val="420141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DC4E9882-203C-12E0-EFEA-EBA68A705CE4}"/>
              </a:ext>
            </a:extLst>
          </p:cNvPr>
          <p:cNvPicPr>
            <a:picLocks noGrp="1" noChangeAspect="1"/>
          </p:cNvPicPr>
          <p:nvPr>
            <p:ph idx="1"/>
          </p:nvPr>
        </p:nvPicPr>
        <p:blipFill>
          <a:blip r:embed="rId2"/>
          <a:stretch>
            <a:fillRect/>
          </a:stretch>
        </p:blipFill>
        <p:spPr>
          <a:xfrm>
            <a:off x="203201" y="1944427"/>
            <a:ext cx="5892799" cy="4267200"/>
          </a:xfrm>
          <a:prstGeom prst="rect">
            <a:avLst/>
          </a:prstGeom>
        </p:spPr>
      </p:pic>
      <p:sp>
        <p:nvSpPr>
          <p:cNvPr id="3" name="Title 2">
            <a:extLst>
              <a:ext uri="{FF2B5EF4-FFF2-40B4-BE49-F238E27FC236}">
                <a16:creationId xmlns:a16="http://schemas.microsoft.com/office/drawing/2014/main" id="{AE9D554C-A89B-05A8-84BC-50C3C70B2466}"/>
              </a:ext>
            </a:extLst>
          </p:cNvPr>
          <p:cNvSpPr>
            <a:spLocks noGrp="1"/>
          </p:cNvSpPr>
          <p:nvPr>
            <p:ph type="title"/>
          </p:nvPr>
        </p:nvSpPr>
        <p:spPr>
          <a:xfrm>
            <a:off x="609600" y="1131627"/>
            <a:ext cx="10972800" cy="812800"/>
          </a:xfrm>
        </p:spPr>
        <p:txBody>
          <a:bodyPr/>
          <a:lstStyle/>
          <a:p>
            <a:r>
              <a:rPr lang="en-US" sz="4000" b="1" dirty="0">
                <a:solidFill>
                  <a:srgbClr val="1F7F9B"/>
                </a:solidFill>
                <a:latin typeface="+mj-lt"/>
              </a:rPr>
              <a:t>Results</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1E4C8A6B-C28C-12D4-C6EF-7138050658C0}"/>
              </a:ext>
            </a:extLst>
          </p:cNvPr>
          <p:cNvSpPr>
            <a:spLocks noGrp="1"/>
          </p:cNvSpPr>
          <p:nvPr>
            <p:ph type="sldNum" sz="quarter" idx="4"/>
          </p:nvPr>
        </p:nvSpPr>
        <p:spPr/>
        <p:txBody>
          <a:bodyPr/>
          <a:lstStyle/>
          <a:p>
            <a:fld id="{F38DF7B6-647B-B242-B944-36A31F94FA14}" type="slidenum">
              <a:rPr lang="en-US" smtClean="0"/>
              <a:pPr/>
              <a:t>6</a:t>
            </a:fld>
            <a:endParaRPr lang="en-US" dirty="0"/>
          </a:p>
        </p:txBody>
      </p:sp>
      <p:pic>
        <p:nvPicPr>
          <p:cNvPr id="8" name="Picture 7">
            <a:extLst>
              <a:ext uri="{FF2B5EF4-FFF2-40B4-BE49-F238E27FC236}">
                <a16:creationId xmlns:a16="http://schemas.microsoft.com/office/drawing/2014/main" id="{1957575F-501E-CDB8-16F6-4FB166003FC8}"/>
              </a:ext>
            </a:extLst>
          </p:cNvPr>
          <p:cNvPicPr>
            <a:picLocks noChangeAspect="1"/>
          </p:cNvPicPr>
          <p:nvPr/>
        </p:nvPicPr>
        <p:blipFill>
          <a:blip r:embed="rId3"/>
          <a:stretch>
            <a:fillRect/>
          </a:stretch>
        </p:blipFill>
        <p:spPr>
          <a:xfrm>
            <a:off x="5689601" y="1944427"/>
            <a:ext cx="5892799" cy="4267200"/>
          </a:xfrm>
          <a:prstGeom prst="rect">
            <a:avLst/>
          </a:prstGeom>
        </p:spPr>
      </p:pic>
    </p:spTree>
    <p:extLst>
      <p:ext uri="{BB962C8B-B14F-4D97-AF65-F5344CB8AC3E}">
        <p14:creationId xmlns:p14="http://schemas.microsoft.com/office/powerpoint/2010/main" val="2890964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69E0771-E4BA-E6C8-855F-948098DA28BA}"/>
              </a:ext>
            </a:extLst>
          </p:cNvPr>
          <p:cNvPicPr>
            <a:picLocks noGrp="1" noChangeAspect="1"/>
          </p:cNvPicPr>
          <p:nvPr>
            <p:ph idx="1"/>
          </p:nvPr>
        </p:nvPicPr>
        <p:blipFill>
          <a:blip r:embed="rId2"/>
          <a:stretch>
            <a:fillRect/>
          </a:stretch>
        </p:blipFill>
        <p:spPr>
          <a:xfrm>
            <a:off x="-93606" y="2004317"/>
            <a:ext cx="5985590" cy="4267200"/>
          </a:xfrm>
          <a:prstGeom prst="rect">
            <a:avLst/>
          </a:prstGeom>
        </p:spPr>
      </p:pic>
      <p:sp>
        <p:nvSpPr>
          <p:cNvPr id="3" name="Title 2">
            <a:extLst>
              <a:ext uri="{FF2B5EF4-FFF2-40B4-BE49-F238E27FC236}">
                <a16:creationId xmlns:a16="http://schemas.microsoft.com/office/drawing/2014/main" id="{87D220A8-2CE7-2E98-0D05-0E3FA426A282}"/>
              </a:ext>
            </a:extLst>
          </p:cNvPr>
          <p:cNvSpPr>
            <a:spLocks noGrp="1"/>
          </p:cNvSpPr>
          <p:nvPr>
            <p:ph type="title"/>
          </p:nvPr>
        </p:nvSpPr>
        <p:spPr/>
        <p:txBody>
          <a:bodyPr/>
          <a:lstStyle/>
          <a:p>
            <a:r>
              <a:rPr lang="en-US" sz="4000" b="1" dirty="0">
                <a:solidFill>
                  <a:srgbClr val="1F7F9B"/>
                </a:solidFill>
                <a:latin typeface="+mj-lt"/>
              </a:rPr>
              <a:t>Results</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C1609AAB-B9CF-959A-EEAA-E929536A2633}"/>
              </a:ext>
            </a:extLst>
          </p:cNvPr>
          <p:cNvSpPr>
            <a:spLocks noGrp="1"/>
          </p:cNvSpPr>
          <p:nvPr>
            <p:ph type="sldNum" sz="quarter" idx="4"/>
          </p:nvPr>
        </p:nvSpPr>
        <p:spPr/>
        <p:txBody>
          <a:bodyPr/>
          <a:lstStyle/>
          <a:p>
            <a:fld id="{F38DF7B6-647B-B242-B944-36A31F94FA14}" type="slidenum">
              <a:rPr lang="en-US" smtClean="0"/>
              <a:pPr/>
              <a:t>7</a:t>
            </a:fld>
            <a:endParaRPr lang="en-US" dirty="0"/>
          </a:p>
        </p:txBody>
      </p:sp>
      <p:pic>
        <p:nvPicPr>
          <p:cNvPr id="7" name="Picture 6">
            <a:extLst>
              <a:ext uri="{FF2B5EF4-FFF2-40B4-BE49-F238E27FC236}">
                <a16:creationId xmlns:a16="http://schemas.microsoft.com/office/drawing/2014/main" id="{6071B4DB-2A01-64CA-78F8-F627FE585703}"/>
              </a:ext>
            </a:extLst>
          </p:cNvPr>
          <p:cNvPicPr>
            <a:picLocks noChangeAspect="1"/>
          </p:cNvPicPr>
          <p:nvPr/>
        </p:nvPicPr>
        <p:blipFill>
          <a:blip r:embed="rId3"/>
          <a:stretch>
            <a:fillRect/>
          </a:stretch>
        </p:blipFill>
        <p:spPr>
          <a:xfrm>
            <a:off x="5542311" y="2004317"/>
            <a:ext cx="6040089" cy="4195911"/>
          </a:xfrm>
          <a:prstGeom prst="rect">
            <a:avLst/>
          </a:prstGeom>
        </p:spPr>
      </p:pic>
    </p:spTree>
    <p:extLst>
      <p:ext uri="{BB962C8B-B14F-4D97-AF65-F5344CB8AC3E}">
        <p14:creationId xmlns:p14="http://schemas.microsoft.com/office/powerpoint/2010/main" val="326498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9E9C8E-456E-C788-0764-E56203984E82}"/>
              </a:ext>
            </a:extLst>
          </p:cNvPr>
          <p:cNvSpPr>
            <a:spLocks noGrp="1"/>
          </p:cNvSpPr>
          <p:nvPr>
            <p:ph idx="1"/>
          </p:nvPr>
        </p:nvSpPr>
        <p:spPr>
          <a:xfrm>
            <a:off x="609600" y="1881809"/>
            <a:ext cx="10972800" cy="4493591"/>
          </a:xfrm>
        </p:spPr>
        <p:txBody>
          <a:bodyPr/>
          <a:lstStyle/>
          <a:p>
            <a:pPr>
              <a:buFont typeface="Wingdings" panose="05000000000000000000" pitchFamily="2" charset="2"/>
              <a:buChar char="§"/>
            </a:pPr>
            <a:r>
              <a:rPr lang="en-US" sz="2300" dirty="0">
                <a:solidFill>
                  <a:schemeClr val="tx1"/>
                </a:solidFill>
              </a:rPr>
              <a:t>Analysis of weekly quizzes demonstrated insufficient practice as a potential underlying reason for the consistent flagging of certain types of questions for review by the post exam committee. </a:t>
            </a:r>
          </a:p>
          <a:p>
            <a:pPr marL="0" indent="0">
              <a:buNone/>
            </a:pPr>
            <a:endParaRPr lang="en-US" sz="2300" dirty="0">
              <a:solidFill>
                <a:schemeClr val="tx1"/>
              </a:solidFill>
            </a:endParaRPr>
          </a:p>
          <a:p>
            <a:pPr>
              <a:buFont typeface="Wingdings" panose="05000000000000000000" pitchFamily="2" charset="2"/>
              <a:buChar char="§"/>
            </a:pPr>
            <a:r>
              <a:rPr lang="en-US" sz="2300" dirty="0">
                <a:solidFill>
                  <a:schemeClr val="tx1"/>
                </a:solidFill>
              </a:rPr>
              <a:t>The majority (over 80%) of questions on weekly quizzes were first order, primarily fact recall questions, that did not require integration of knowledge.  </a:t>
            </a:r>
          </a:p>
          <a:p>
            <a:pPr>
              <a:buFont typeface="Wingdings" panose="05000000000000000000" pitchFamily="2" charset="2"/>
              <a:buChar char="§"/>
            </a:pPr>
            <a:endParaRPr lang="en-US" sz="2300" dirty="0">
              <a:solidFill>
                <a:schemeClr val="tx1"/>
              </a:solidFill>
            </a:endParaRPr>
          </a:p>
          <a:p>
            <a:pPr>
              <a:buFont typeface="Wingdings" panose="05000000000000000000" pitchFamily="2" charset="2"/>
              <a:buChar char="§"/>
            </a:pPr>
            <a:r>
              <a:rPr lang="en-US" sz="2300" dirty="0">
                <a:solidFill>
                  <a:schemeClr val="tx1"/>
                </a:solidFill>
              </a:rPr>
              <a:t>There were a disproportionately low number of questions that required interpretation of an image, table, or graph even when module content could lend itself well to the inclusion and expectation of interpreting images.</a:t>
            </a:r>
          </a:p>
          <a:p>
            <a:pPr>
              <a:buFont typeface="Wingdings" panose="05000000000000000000" pitchFamily="2" charset="2"/>
              <a:buChar char="§"/>
            </a:pPr>
            <a:endParaRPr lang="en-US" sz="2300" dirty="0"/>
          </a:p>
        </p:txBody>
      </p:sp>
      <p:sp>
        <p:nvSpPr>
          <p:cNvPr id="3" name="Title 2">
            <a:extLst>
              <a:ext uri="{FF2B5EF4-FFF2-40B4-BE49-F238E27FC236}">
                <a16:creationId xmlns:a16="http://schemas.microsoft.com/office/drawing/2014/main" id="{6A745517-9F4D-71E8-FA61-7E60D571ACB9}"/>
              </a:ext>
            </a:extLst>
          </p:cNvPr>
          <p:cNvSpPr>
            <a:spLocks noGrp="1"/>
          </p:cNvSpPr>
          <p:nvPr>
            <p:ph type="title"/>
          </p:nvPr>
        </p:nvSpPr>
        <p:spPr>
          <a:xfrm>
            <a:off x="609600" y="1193800"/>
            <a:ext cx="10972800" cy="812800"/>
          </a:xfrm>
        </p:spPr>
        <p:txBody>
          <a:bodyPr/>
          <a:lstStyle/>
          <a:p>
            <a:r>
              <a:rPr lang="en-US" sz="4000" b="1" dirty="0">
                <a:solidFill>
                  <a:srgbClr val="1F7F9B"/>
                </a:solidFill>
                <a:latin typeface="+mj-lt"/>
              </a:rPr>
              <a:t>Conclusion</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D1993536-20E4-7C1E-41B7-18AC98296114}"/>
              </a:ext>
            </a:extLst>
          </p:cNvPr>
          <p:cNvSpPr>
            <a:spLocks noGrp="1"/>
          </p:cNvSpPr>
          <p:nvPr>
            <p:ph type="sldNum" sz="quarter" idx="4"/>
          </p:nvPr>
        </p:nvSpPr>
        <p:spPr/>
        <p:txBody>
          <a:bodyPr/>
          <a:lstStyle/>
          <a:p>
            <a:fld id="{F38DF7B6-647B-B242-B944-36A31F94FA14}" type="slidenum">
              <a:rPr lang="en-US" smtClean="0"/>
              <a:pPr/>
              <a:t>8</a:t>
            </a:fld>
            <a:endParaRPr lang="en-US" dirty="0"/>
          </a:p>
        </p:txBody>
      </p:sp>
    </p:spTree>
    <p:extLst>
      <p:ext uri="{BB962C8B-B14F-4D97-AF65-F5344CB8AC3E}">
        <p14:creationId xmlns:p14="http://schemas.microsoft.com/office/powerpoint/2010/main" val="217190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9E9C8E-456E-C788-0764-E56203984E82}"/>
              </a:ext>
            </a:extLst>
          </p:cNvPr>
          <p:cNvSpPr>
            <a:spLocks noGrp="1"/>
          </p:cNvSpPr>
          <p:nvPr>
            <p:ph idx="1"/>
          </p:nvPr>
        </p:nvSpPr>
        <p:spPr>
          <a:xfrm>
            <a:off x="609600" y="1855305"/>
            <a:ext cx="10972800" cy="4493591"/>
          </a:xfrm>
        </p:spPr>
        <p:txBody>
          <a:bodyPr/>
          <a:lstStyle/>
          <a:p>
            <a:pPr>
              <a:buFont typeface="Wingdings" panose="05000000000000000000" pitchFamily="2" charset="2"/>
              <a:buChar char="§"/>
            </a:pPr>
            <a:r>
              <a:rPr lang="en-US" sz="2300" dirty="0">
                <a:solidFill>
                  <a:schemeClr val="tx1"/>
                </a:solidFill>
              </a:rPr>
              <a:t>Although weekly quizzes included questions containing a clinical vignette and questions including “most likely” phrase in the lead in of the multiple-choice question, these questions did not necessarily require prioritization of information or interpretation of details from the clinical vignette in order to answer the question. </a:t>
            </a:r>
          </a:p>
          <a:p>
            <a:pPr>
              <a:buFont typeface="Wingdings" panose="05000000000000000000" pitchFamily="2" charset="2"/>
              <a:buChar char="§"/>
            </a:pPr>
            <a:endParaRPr lang="en-US" sz="2300" dirty="0">
              <a:solidFill>
                <a:schemeClr val="tx1"/>
              </a:solidFill>
            </a:endParaRPr>
          </a:p>
          <a:p>
            <a:pPr>
              <a:buFont typeface="Wingdings" panose="05000000000000000000" pitchFamily="2" charset="2"/>
              <a:buChar char="§"/>
            </a:pPr>
            <a:r>
              <a:rPr lang="en-US" sz="2300" u="sng" dirty="0">
                <a:solidFill>
                  <a:schemeClr val="tx1"/>
                </a:solidFill>
              </a:rPr>
              <a:t>Subsequent Steps:</a:t>
            </a:r>
          </a:p>
          <a:p>
            <a:pPr lvl="1">
              <a:buFont typeface="Wingdings" panose="05000000000000000000" pitchFamily="2" charset="2"/>
              <a:buChar char="§"/>
            </a:pPr>
            <a:r>
              <a:rPr lang="en-US" sz="2000" dirty="0">
                <a:solidFill>
                  <a:schemeClr val="tx1"/>
                </a:solidFill>
              </a:rPr>
              <a:t>Feedback was provided to educational leadership in order to explore opportunities to increase formal practice on these types of questions prior to summative assessment. </a:t>
            </a:r>
          </a:p>
          <a:p>
            <a:pPr lvl="1">
              <a:buFont typeface="Wingdings" panose="05000000000000000000" pitchFamily="2" charset="2"/>
              <a:buChar char="§"/>
            </a:pPr>
            <a:r>
              <a:rPr lang="en-US" sz="2000" dirty="0">
                <a:solidFill>
                  <a:schemeClr val="tx1"/>
                </a:solidFill>
              </a:rPr>
              <a:t>AY 22-23: Introduction of Integrated Reasoning Quiz in every course in the pre-clerkship phase</a:t>
            </a:r>
          </a:p>
          <a:p>
            <a:pPr lvl="2">
              <a:buFont typeface="Wingdings" panose="05000000000000000000" pitchFamily="2" charset="2"/>
              <a:buChar char="§"/>
            </a:pPr>
            <a:r>
              <a:rPr lang="en-US" sz="2000" dirty="0">
                <a:solidFill>
                  <a:schemeClr val="tx1"/>
                </a:solidFill>
              </a:rPr>
              <a:t>Focused exclusively on 4 types of questions</a:t>
            </a:r>
          </a:p>
          <a:p>
            <a:pPr lvl="2">
              <a:buFont typeface="Wingdings" panose="05000000000000000000" pitchFamily="2" charset="2"/>
              <a:buChar char="§"/>
            </a:pPr>
            <a:r>
              <a:rPr lang="en-US" sz="2000" dirty="0">
                <a:solidFill>
                  <a:schemeClr val="tx1"/>
                </a:solidFill>
              </a:rPr>
              <a:t>Included a self-assessment component to facilitate reflection and individualize one’s future approach (studying, test taking, </a:t>
            </a:r>
            <a:r>
              <a:rPr lang="en-US" sz="2000" dirty="0" err="1">
                <a:solidFill>
                  <a:schemeClr val="tx1"/>
                </a:solidFill>
              </a:rPr>
              <a:t>etc</a:t>
            </a:r>
            <a:r>
              <a:rPr lang="en-US" sz="2000" dirty="0">
                <a:solidFill>
                  <a:schemeClr val="tx1"/>
                </a:solidFill>
              </a:rPr>
              <a:t>)</a:t>
            </a:r>
          </a:p>
        </p:txBody>
      </p:sp>
      <p:sp>
        <p:nvSpPr>
          <p:cNvPr id="3" name="Title 2">
            <a:extLst>
              <a:ext uri="{FF2B5EF4-FFF2-40B4-BE49-F238E27FC236}">
                <a16:creationId xmlns:a16="http://schemas.microsoft.com/office/drawing/2014/main" id="{6A745517-9F4D-71E8-FA61-7E60D571ACB9}"/>
              </a:ext>
            </a:extLst>
          </p:cNvPr>
          <p:cNvSpPr>
            <a:spLocks noGrp="1"/>
          </p:cNvSpPr>
          <p:nvPr>
            <p:ph type="title"/>
          </p:nvPr>
        </p:nvSpPr>
        <p:spPr>
          <a:xfrm>
            <a:off x="609600" y="1193800"/>
            <a:ext cx="10972800" cy="812800"/>
          </a:xfrm>
        </p:spPr>
        <p:txBody>
          <a:bodyPr/>
          <a:lstStyle/>
          <a:p>
            <a:r>
              <a:rPr lang="en-US" sz="4000" b="1" dirty="0">
                <a:solidFill>
                  <a:srgbClr val="1F7F9B"/>
                </a:solidFill>
                <a:latin typeface="+mj-lt"/>
              </a:rPr>
              <a:t>Conclusion</a:t>
            </a:r>
            <a:br>
              <a:rPr lang="en-US" sz="4000" b="1" dirty="0">
                <a:solidFill>
                  <a:srgbClr val="1F7F9B"/>
                </a:solidFill>
                <a:latin typeface="+mj-lt"/>
              </a:rPr>
            </a:br>
            <a:endParaRPr lang="en-US" sz="4000" dirty="0"/>
          </a:p>
        </p:txBody>
      </p:sp>
      <p:sp>
        <p:nvSpPr>
          <p:cNvPr id="4" name="Slide Number Placeholder 3">
            <a:extLst>
              <a:ext uri="{FF2B5EF4-FFF2-40B4-BE49-F238E27FC236}">
                <a16:creationId xmlns:a16="http://schemas.microsoft.com/office/drawing/2014/main" id="{D1993536-20E4-7C1E-41B7-18AC98296114}"/>
              </a:ext>
            </a:extLst>
          </p:cNvPr>
          <p:cNvSpPr>
            <a:spLocks noGrp="1"/>
          </p:cNvSpPr>
          <p:nvPr>
            <p:ph type="sldNum" sz="quarter" idx="4"/>
          </p:nvPr>
        </p:nvSpPr>
        <p:spPr/>
        <p:txBody>
          <a:bodyPr/>
          <a:lstStyle/>
          <a:p>
            <a:fld id="{F38DF7B6-647B-B242-B944-36A31F94FA14}" type="slidenum">
              <a:rPr lang="en-US" smtClean="0"/>
              <a:pPr/>
              <a:t>9</a:t>
            </a:fld>
            <a:endParaRPr lang="en-US" dirty="0"/>
          </a:p>
        </p:txBody>
      </p:sp>
    </p:spTree>
    <p:extLst>
      <p:ext uri="{BB962C8B-B14F-4D97-AF65-F5344CB8AC3E}">
        <p14:creationId xmlns:p14="http://schemas.microsoft.com/office/powerpoint/2010/main" val="217444059"/>
      </p:ext>
    </p:extLst>
  </p:cSld>
  <p:clrMapOvr>
    <a:masterClrMapping/>
  </p:clrMapOvr>
</p:sld>
</file>

<file path=ppt/theme/theme1.xml><?xml version="1.0" encoding="utf-8"?>
<a:theme xmlns:a="http://schemas.openxmlformats.org/drawingml/2006/main" name="EVMS template 4">
  <a:themeElements>
    <a:clrScheme name="EVMS 2011">
      <a:dk1>
        <a:sysClr val="windowText" lastClr="000000"/>
      </a:dk1>
      <a:lt1>
        <a:sysClr val="window" lastClr="FFFFFF"/>
      </a:lt1>
      <a:dk2>
        <a:srgbClr val="00334D"/>
      </a:dk2>
      <a:lt2>
        <a:srgbClr val="EEECE1"/>
      </a:lt2>
      <a:accent1>
        <a:srgbClr val="367C99"/>
      </a:accent1>
      <a:accent2>
        <a:srgbClr val="B64121"/>
      </a:accent2>
      <a:accent3>
        <a:srgbClr val="41C4DC"/>
      </a:accent3>
      <a:accent4>
        <a:srgbClr val="766A63"/>
      </a:accent4>
      <a:accent5>
        <a:srgbClr val="DCCE86"/>
      </a:accent5>
      <a:accent6>
        <a:srgbClr val="C6EDF5"/>
      </a:accent6>
      <a:hlink>
        <a:srgbClr val="367C99"/>
      </a:hlink>
      <a:folHlink>
        <a:srgbClr val="C0501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01_1 1">
        <a:dk1>
          <a:srgbClr val="000066"/>
        </a:dk1>
        <a:lt1>
          <a:srgbClr val="FFFFFF"/>
        </a:lt1>
        <a:dk2>
          <a:srgbClr val="425A8A"/>
        </a:dk2>
        <a:lt2>
          <a:srgbClr val="CACACA"/>
        </a:lt2>
        <a:accent1>
          <a:srgbClr val="D5CC9D"/>
        </a:accent1>
        <a:accent2>
          <a:srgbClr val="C4DA8C"/>
        </a:accent2>
        <a:accent3>
          <a:srgbClr val="FFFFFF"/>
        </a:accent3>
        <a:accent4>
          <a:srgbClr val="000056"/>
        </a:accent4>
        <a:accent5>
          <a:srgbClr val="E7E2CC"/>
        </a:accent5>
        <a:accent6>
          <a:srgbClr val="B1C57E"/>
        </a:accent6>
        <a:hlink>
          <a:srgbClr val="8DBFC3"/>
        </a:hlink>
        <a:folHlink>
          <a:srgbClr val="DBB093"/>
        </a:folHlink>
      </a:clrScheme>
      <a:clrMap bg1="lt1" tx1="dk1" bg2="lt2" tx2="dk2" accent1="accent1" accent2="accent2" accent3="accent3" accent4="accent4" accent5="accent5" accent6="accent6" hlink="hlink" folHlink="folHlink"/>
    </a:extraClrScheme>
    <a:extraClrScheme>
      <a:clrScheme name="ms01_1 2">
        <a:dk1>
          <a:srgbClr val="000066"/>
        </a:dk1>
        <a:lt1>
          <a:srgbClr val="FFFFFF"/>
        </a:lt1>
        <a:dk2>
          <a:srgbClr val="50797C"/>
        </a:dk2>
        <a:lt2>
          <a:srgbClr val="CACACA"/>
        </a:lt2>
        <a:accent1>
          <a:srgbClr val="9CD6D3"/>
        </a:accent1>
        <a:accent2>
          <a:srgbClr val="82C3E4"/>
        </a:accent2>
        <a:accent3>
          <a:srgbClr val="FFFFFF"/>
        </a:accent3>
        <a:accent4>
          <a:srgbClr val="000056"/>
        </a:accent4>
        <a:accent5>
          <a:srgbClr val="CBE8E6"/>
        </a:accent5>
        <a:accent6>
          <a:srgbClr val="75B0CF"/>
        </a:accent6>
        <a:hlink>
          <a:srgbClr val="CDC483"/>
        </a:hlink>
        <a:folHlink>
          <a:srgbClr val="9B9CD3"/>
        </a:folHlink>
      </a:clrScheme>
      <a:clrMap bg1="lt1" tx1="dk1" bg2="lt2" tx2="dk2" accent1="accent1" accent2="accent2" accent3="accent3" accent4="accent4" accent5="accent5" accent6="accent6" hlink="hlink" folHlink="folHlink"/>
    </a:extraClrScheme>
    <a:extraClrScheme>
      <a:clrScheme name="ms01_1 3">
        <a:dk1>
          <a:srgbClr val="000000"/>
        </a:dk1>
        <a:lt1>
          <a:srgbClr val="FFFFFF"/>
        </a:lt1>
        <a:dk2>
          <a:srgbClr val="515F7B"/>
        </a:dk2>
        <a:lt2>
          <a:srgbClr val="CACACA"/>
        </a:lt2>
        <a:accent1>
          <a:srgbClr val="9FCAD3"/>
        </a:accent1>
        <a:accent2>
          <a:srgbClr val="839EE3"/>
        </a:accent2>
        <a:accent3>
          <a:srgbClr val="FFFFFF"/>
        </a:accent3>
        <a:accent4>
          <a:srgbClr val="000000"/>
        </a:accent4>
        <a:accent5>
          <a:srgbClr val="CDE1E6"/>
        </a:accent5>
        <a:accent6>
          <a:srgbClr val="768FCE"/>
        </a:accent6>
        <a:hlink>
          <a:srgbClr val="68CCB7"/>
        </a:hlink>
        <a:folHlink>
          <a:srgbClr val="F4D17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vmsTemplate-1-logo, leaf;curveTop[1] (Read-Only)" id="{6B795265-AD7F-ED4F-9E45-31227784A964}" vid="{6D023E64-2615-4047-AE3D-D8D63BD80E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3483</TotalTime>
  <Words>999</Words>
  <Application>Microsoft Office PowerPoint</Application>
  <PresentationFormat>Widescreen</PresentationFormat>
  <Paragraphs>94</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Geneva</vt:lpstr>
      <vt:lpstr>Wingdings</vt:lpstr>
      <vt:lpstr>ヒラギノ角ゴ Pro W3</vt:lpstr>
      <vt:lpstr>EVMS template 4</vt:lpstr>
      <vt:lpstr>Are we providing purposeful practice? – an analysis of formative weekly quizzes for specific themes identified in summative post exam reviews (AY 2021-2022)</vt:lpstr>
      <vt:lpstr>Introduction</vt:lpstr>
      <vt:lpstr>Methods</vt:lpstr>
      <vt:lpstr>Methods</vt:lpstr>
      <vt:lpstr>Results  </vt:lpstr>
      <vt:lpstr>Results </vt:lpstr>
      <vt:lpstr>Results </vt:lpstr>
      <vt:lpstr>Conclusion </vt:lpstr>
      <vt:lpstr>Conclusion </vt:lpstr>
      <vt:lpstr>References </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Potter, Ashley</dc:creator>
  <cp:lastModifiedBy>Brocus, Rebecca D</cp:lastModifiedBy>
  <cp:revision>21</cp:revision>
  <dcterms:created xsi:type="dcterms:W3CDTF">2022-05-02T19:49:57Z</dcterms:created>
  <dcterms:modified xsi:type="dcterms:W3CDTF">2023-05-01T19:30:33Z</dcterms:modified>
</cp:coreProperties>
</file>