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sldIdLst>
    <p:sldId id="256" r:id="rId5"/>
    <p:sldId id="257" r:id="rId6"/>
    <p:sldId id="258" r:id="rId7"/>
    <p:sldId id="260" r:id="rId8"/>
    <p:sldId id="264" r:id="rId9"/>
    <p:sldId id="263" r:id="rId10"/>
    <p:sldId id="265" r:id="rId11"/>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ヒラギノ角ゴ Pro W3" charset="0"/>
        <a:cs typeface="Geneva" charset="0"/>
      </a:defRPr>
    </a:lvl1pPr>
    <a:lvl2pPr marL="457200" algn="l" rtl="0" fontAlgn="base">
      <a:spcBef>
        <a:spcPct val="0"/>
      </a:spcBef>
      <a:spcAft>
        <a:spcPct val="0"/>
      </a:spcAft>
      <a:defRPr kern="1200">
        <a:solidFill>
          <a:schemeClr val="tx1"/>
        </a:solidFill>
        <a:latin typeface="Arial" charset="0"/>
        <a:ea typeface="ヒラギノ角ゴ Pro W3" charset="0"/>
        <a:cs typeface="Geneva" charset="0"/>
      </a:defRPr>
    </a:lvl2pPr>
    <a:lvl3pPr marL="914400" algn="l" rtl="0" fontAlgn="base">
      <a:spcBef>
        <a:spcPct val="0"/>
      </a:spcBef>
      <a:spcAft>
        <a:spcPct val="0"/>
      </a:spcAft>
      <a:defRPr kern="1200">
        <a:solidFill>
          <a:schemeClr val="tx1"/>
        </a:solidFill>
        <a:latin typeface="Arial" charset="0"/>
        <a:ea typeface="ヒラギノ角ゴ Pro W3" charset="0"/>
        <a:cs typeface="Geneva" charset="0"/>
      </a:defRPr>
    </a:lvl3pPr>
    <a:lvl4pPr marL="1371600" algn="l" rtl="0" fontAlgn="base">
      <a:spcBef>
        <a:spcPct val="0"/>
      </a:spcBef>
      <a:spcAft>
        <a:spcPct val="0"/>
      </a:spcAft>
      <a:defRPr kern="1200">
        <a:solidFill>
          <a:schemeClr val="tx1"/>
        </a:solidFill>
        <a:latin typeface="Arial" charset="0"/>
        <a:ea typeface="ヒラギノ角ゴ Pro W3" charset="0"/>
        <a:cs typeface="Geneva" charset="0"/>
      </a:defRPr>
    </a:lvl4pPr>
    <a:lvl5pPr marL="1828800" algn="l" rtl="0" fontAlgn="base">
      <a:spcBef>
        <a:spcPct val="0"/>
      </a:spcBef>
      <a:spcAft>
        <a:spcPct val="0"/>
      </a:spcAft>
      <a:defRPr kern="1200">
        <a:solidFill>
          <a:schemeClr val="tx1"/>
        </a:solidFill>
        <a:latin typeface="Arial" charset="0"/>
        <a:ea typeface="ヒラギノ角ゴ Pro W3" charset="0"/>
        <a:cs typeface="Geneva" charset="0"/>
      </a:defRPr>
    </a:lvl5pPr>
    <a:lvl6pPr marL="2286000" algn="l" defTabSz="457200" rtl="0" eaLnBrk="1" latinLnBrk="0" hangingPunct="1">
      <a:defRPr kern="1200">
        <a:solidFill>
          <a:schemeClr val="tx1"/>
        </a:solidFill>
        <a:latin typeface="Arial" charset="0"/>
        <a:ea typeface="ヒラギノ角ゴ Pro W3" charset="0"/>
        <a:cs typeface="Geneva" charset="0"/>
      </a:defRPr>
    </a:lvl6pPr>
    <a:lvl7pPr marL="2743200" algn="l" defTabSz="457200" rtl="0" eaLnBrk="1" latinLnBrk="0" hangingPunct="1">
      <a:defRPr kern="1200">
        <a:solidFill>
          <a:schemeClr val="tx1"/>
        </a:solidFill>
        <a:latin typeface="Arial" charset="0"/>
        <a:ea typeface="ヒラギノ角ゴ Pro W3" charset="0"/>
        <a:cs typeface="Geneva" charset="0"/>
      </a:defRPr>
    </a:lvl7pPr>
    <a:lvl8pPr marL="3200400" algn="l" defTabSz="457200" rtl="0" eaLnBrk="1" latinLnBrk="0" hangingPunct="1">
      <a:defRPr kern="1200">
        <a:solidFill>
          <a:schemeClr val="tx1"/>
        </a:solidFill>
        <a:latin typeface="Arial" charset="0"/>
        <a:ea typeface="ヒラギノ角ゴ Pro W3" charset="0"/>
        <a:cs typeface="Geneva" charset="0"/>
      </a:defRPr>
    </a:lvl8pPr>
    <a:lvl9pPr marL="3657600" algn="l" defTabSz="457200" rtl="0" eaLnBrk="1" latinLnBrk="0" hangingPunct="1">
      <a:defRPr kern="1200">
        <a:solidFill>
          <a:schemeClr val="tx1"/>
        </a:solidFill>
        <a:latin typeface="Arial" charset="0"/>
        <a:ea typeface="ヒラギノ角ゴ Pro W3" charset="0"/>
        <a:cs typeface="Geneva"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1001" autoAdjust="0"/>
  </p:normalViewPr>
  <p:slideViewPr>
    <p:cSldViewPr snapToGrid="0">
      <p:cViewPr varScale="1">
        <p:scale>
          <a:sx n="57" d="100"/>
          <a:sy n="57" d="100"/>
        </p:scale>
        <p:origin x="3132"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9C4C39-67DC-42BF-B38D-6EF5599643C7}" type="datetimeFigureOut">
              <a:rPr lang="en-US" smtClean="0"/>
              <a:t>5/1/2023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1B3BE-CACE-49C9-A44D-156B282FD14E}" type="slidenum">
              <a:rPr lang="en-US" smtClean="0"/>
              <a:t>‹#›</a:t>
            </a:fld>
            <a:endParaRPr lang="en-US"/>
          </a:p>
        </p:txBody>
      </p:sp>
    </p:spTree>
    <p:extLst>
      <p:ext uri="{BB962C8B-B14F-4D97-AF65-F5344CB8AC3E}">
        <p14:creationId xmlns:p14="http://schemas.microsoft.com/office/powerpoint/2010/main" val="2739859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Transdisciplinary research (TR) requires researchers from different disciplines to work jointly, using shared frameworks to identify &amp; explore a problem (</a:t>
            </a:r>
            <a:r>
              <a:rPr lang="en-US" sz="1200" kern="1200" dirty="0" err="1">
                <a:solidFill>
                  <a:schemeClr val="tx1"/>
                </a:solidFill>
                <a:effectLst/>
                <a:latin typeface="+mn-lt"/>
                <a:ea typeface="+mn-ea"/>
                <a:cs typeface="+mn-cs"/>
              </a:rPr>
              <a:t>Rosenfield</a:t>
            </a:r>
            <a:r>
              <a:rPr lang="en-US" sz="1200" kern="1200" dirty="0">
                <a:solidFill>
                  <a:schemeClr val="tx1"/>
                </a:solidFill>
                <a:effectLst/>
                <a:latin typeface="+mn-lt"/>
                <a:ea typeface="+mn-ea"/>
                <a:cs typeface="+mn-cs"/>
              </a:rPr>
              <a:t>, 1992). This session will provide emerging &amp; experienced scholars with a roadmap for designing &amp; implementing TR projects that expand education knowledge beyond one discipline, impact policy &amp; practices, &amp; interrogate education as an equity-driver. This TR included 9 researchers from 6 US institutions.</a:t>
            </a:r>
          </a:p>
          <a:p>
            <a:endParaRPr lang="en-US" dirty="0"/>
          </a:p>
          <a:p>
            <a:r>
              <a:rPr lang="en-US" sz="1200" kern="1200" dirty="0">
                <a:solidFill>
                  <a:schemeClr val="tx1"/>
                </a:solidFill>
                <a:effectLst/>
                <a:latin typeface="+mn-lt"/>
                <a:ea typeface="+mn-ea"/>
                <a:cs typeface="+mn-cs"/>
              </a:rPr>
              <a:t>Meta-analyses of published research studies have shown that research teams outpace solo authors in the production of knowledge (</a:t>
            </a:r>
            <a:r>
              <a:rPr lang="en-US" sz="1200" kern="1200" dirty="0" err="1">
                <a:solidFill>
                  <a:schemeClr val="tx1"/>
                </a:solidFill>
                <a:effectLst/>
                <a:latin typeface="+mn-lt"/>
                <a:ea typeface="+mn-ea"/>
                <a:cs typeface="+mn-cs"/>
              </a:rPr>
              <a:t>Wuchty</a:t>
            </a:r>
            <a:r>
              <a:rPr lang="en-US" sz="1200" kern="1200" dirty="0">
                <a:solidFill>
                  <a:schemeClr val="tx1"/>
                </a:solidFill>
                <a:effectLst/>
                <a:latin typeface="+mn-lt"/>
                <a:ea typeface="+mn-ea"/>
                <a:cs typeface="+mn-cs"/>
              </a:rPr>
              <a:t> et al., 2007). Because health professions education research problems are fundamentally interdisciplinary, exploration of research problems requires an interdisciplinary team (O’Sullivan et al., 2010). </a:t>
            </a:r>
            <a:endParaRPr lang="en-US" dirty="0"/>
          </a:p>
        </p:txBody>
      </p:sp>
      <p:sp>
        <p:nvSpPr>
          <p:cNvPr id="4" name="Slide Number Placeholder 3"/>
          <p:cNvSpPr>
            <a:spLocks noGrp="1"/>
          </p:cNvSpPr>
          <p:nvPr>
            <p:ph type="sldNum" sz="quarter" idx="10"/>
          </p:nvPr>
        </p:nvSpPr>
        <p:spPr/>
        <p:txBody>
          <a:bodyPr/>
          <a:lstStyle/>
          <a:p>
            <a:fld id="{F411B3BE-CACE-49C9-A44D-156B282FD14E}" type="slidenum">
              <a:rPr lang="en-US" smtClean="0"/>
              <a:t>4</a:t>
            </a:fld>
            <a:endParaRPr lang="en-US"/>
          </a:p>
        </p:txBody>
      </p:sp>
    </p:spTree>
    <p:extLst>
      <p:ext uri="{BB962C8B-B14F-4D97-AF65-F5344CB8AC3E}">
        <p14:creationId xmlns:p14="http://schemas.microsoft.com/office/powerpoint/2010/main" val="3239731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Team Leadership &amp; Transdisciplinary Team Implications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Key Points:</a:t>
            </a:r>
            <a:endParaRPr lang="en-US" sz="12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The transdisciplinary research (TR) model requires researchers from different disciplines to work jointly, using shared frameworks to identify &amp; explore a problem (</a:t>
            </a:r>
            <a:r>
              <a:rPr lang="en-US" sz="1200" kern="1200" dirty="0" err="1">
                <a:solidFill>
                  <a:schemeClr val="tx1"/>
                </a:solidFill>
                <a:effectLst/>
                <a:latin typeface="+mn-lt"/>
                <a:ea typeface="+mn-ea"/>
                <a:cs typeface="+mn-cs"/>
              </a:rPr>
              <a:t>Rosenfield</a:t>
            </a:r>
            <a:r>
              <a:rPr lang="en-US" sz="1200" kern="1200" dirty="0">
                <a:solidFill>
                  <a:schemeClr val="tx1"/>
                </a:solidFill>
                <a:effectLst/>
                <a:latin typeface="+mn-lt"/>
                <a:ea typeface="+mn-ea"/>
                <a:cs typeface="+mn-cs"/>
              </a:rPr>
              <a:t>, 1992).</a:t>
            </a:r>
          </a:p>
          <a:p>
            <a:pPr lvl="0"/>
            <a:r>
              <a:rPr lang="en-US" sz="1200" kern="1200" dirty="0">
                <a:solidFill>
                  <a:schemeClr val="tx1"/>
                </a:solidFill>
                <a:effectLst/>
                <a:latin typeface="+mn-lt"/>
                <a:ea typeface="+mn-ea"/>
                <a:cs typeface="+mn-cs"/>
              </a:rPr>
              <a:t>Social interaction in TR facilitates learning by allowing researchers to explore a topic from multiple perspectives (Vygotsky, 1962).</a:t>
            </a:r>
          </a:p>
          <a:p>
            <a:pPr lvl="0" fontAlgn="base"/>
            <a:r>
              <a:rPr lang="en-US" sz="1200" kern="1200" dirty="0">
                <a:solidFill>
                  <a:schemeClr val="tx1"/>
                </a:solidFill>
                <a:effectLst/>
                <a:latin typeface="+mn-lt"/>
                <a:ea typeface="+mn-ea"/>
                <a:cs typeface="+mn-cs"/>
              </a:rPr>
              <a:t>Because of the interprofessional nature of Health Professions Education (HPE), it follows that interprofessional teams are needed to explore research problems.</a:t>
            </a:r>
          </a:p>
          <a:p>
            <a:pPr lvl="0" fontAlgn="base"/>
            <a:r>
              <a:rPr lang="en-US" sz="1200" kern="1200" dirty="0">
                <a:solidFill>
                  <a:schemeClr val="tx1"/>
                </a:solidFill>
                <a:effectLst/>
                <a:latin typeface="+mn-lt"/>
                <a:ea typeface="+mn-ea"/>
                <a:cs typeface="+mn-cs"/>
              </a:rPr>
              <a:t>TR teams require clear leadership structures that include distributed leadership.</a:t>
            </a:r>
          </a:p>
          <a:p>
            <a:pPr lvl="0" fontAlgn="base"/>
            <a:r>
              <a:rPr lang="en-US" sz="1200" kern="1200" dirty="0">
                <a:solidFill>
                  <a:schemeClr val="tx1"/>
                </a:solidFill>
                <a:effectLst/>
                <a:latin typeface="+mn-lt"/>
                <a:ea typeface="+mn-ea"/>
                <a:cs typeface="+mn-cs"/>
              </a:rPr>
              <a:t>Celebrating transdisciplinary teams: the value of differing institutional &amp; disciplinary points of view </a:t>
            </a:r>
          </a:p>
          <a:p>
            <a:r>
              <a:rPr lang="en-US" sz="1200" b="1" kern="1200" dirty="0">
                <a:solidFill>
                  <a:schemeClr val="tx1"/>
                </a:solidFill>
                <a:effectLst/>
                <a:latin typeface="+mn-lt"/>
                <a:ea typeface="+mn-ea"/>
                <a:cs typeface="+mn-cs"/>
              </a:rPr>
              <a:t>Key Take-</a:t>
            </a:r>
            <a:r>
              <a:rPr lang="en-US" sz="1200" b="1" kern="1200" dirty="0" err="1">
                <a:solidFill>
                  <a:schemeClr val="tx1"/>
                </a:solidFill>
                <a:effectLst/>
                <a:latin typeface="+mn-lt"/>
                <a:ea typeface="+mn-ea"/>
                <a:cs typeface="+mn-cs"/>
              </a:rPr>
              <a:t>Aways</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fontAlgn="base"/>
            <a:r>
              <a:rPr lang="en-US" sz="1200" kern="1200" dirty="0">
                <a:solidFill>
                  <a:schemeClr val="tx1"/>
                </a:solidFill>
                <a:effectLst/>
                <a:latin typeface="+mn-lt"/>
                <a:ea typeface="+mn-ea"/>
                <a:cs typeface="+mn-cs"/>
              </a:rPr>
              <a:t>Researchers need to acknowledge their motivation for joining the team &amp; identify roles best suited to their skills &amp; goals.</a:t>
            </a:r>
          </a:p>
          <a:p>
            <a:pPr lvl="0" fontAlgn="base"/>
            <a:r>
              <a:rPr lang="en-US" sz="1200" kern="1200" dirty="0">
                <a:solidFill>
                  <a:schemeClr val="tx1"/>
                </a:solidFill>
                <a:effectLst/>
                <a:latin typeface="+mn-lt"/>
                <a:ea typeface="+mn-ea"/>
                <a:cs typeface="+mn-cs"/>
              </a:rPr>
              <a:t>Distributed leadership, documentation, &amp; communication are key components to successful TR projects.</a:t>
            </a:r>
          </a:p>
          <a:p>
            <a:pPr lvl="0" fontAlgn="base"/>
            <a:r>
              <a:rPr lang="en-US" sz="1200" kern="1200" dirty="0">
                <a:solidFill>
                  <a:schemeClr val="tx1"/>
                </a:solidFill>
                <a:effectLst/>
                <a:latin typeface="+mn-lt"/>
                <a:ea typeface="+mn-ea"/>
                <a:cs typeface="+mn-cs"/>
              </a:rPr>
              <a:t>Decision making processes require team input &amp; allow for final leadership decisions.</a:t>
            </a:r>
          </a:p>
          <a:p>
            <a:pPr lvl="0" fontAlgn="base"/>
            <a:r>
              <a:rPr lang="en-US" sz="1200" kern="1200" dirty="0">
                <a:solidFill>
                  <a:schemeClr val="tx1"/>
                </a:solidFill>
                <a:effectLst/>
                <a:latin typeface="+mn-lt"/>
                <a:ea typeface="+mn-ea"/>
                <a:cs typeface="+mn-cs"/>
              </a:rPr>
              <a:t>Shared interest &amp; passion for the topic result in commitment to the end goal.</a:t>
            </a:r>
          </a:p>
          <a:p>
            <a:endParaRPr lang="en-US" dirty="0"/>
          </a:p>
          <a:p>
            <a:r>
              <a:rPr lang="en-US" sz="1200" b="1" kern="1200" dirty="0">
                <a:solidFill>
                  <a:schemeClr val="tx1"/>
                </a:solidFill>
                <a:effectLst/>
                <a:latin typeface="+mn-lt"/>
                <a:ea typeface="+mn-ea"/>
                <a:cs typeface="+mn-cs"/>
              </a:rPr>
              <a:t>Navigating the IRB process - Insights from within &amp; across Institutions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Key Points: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For high-quality educational research, an Institutional Review Board (IRB) ensures that the research is conducted in a responsible &amp; ethical manner as well as complies with institutional policies &amp; federal laws (DHH, 2011; 2015).</a:t>
            </a:r>
          </a:p>
          <a:p>
            <a:pPr lvl="0"/>
            <a:r>
              <a:rPr lang="en-US" sz="1200" kern="1200" dirty="0">
                <a:solidFill>
                  <a:schemeClr val="tx1"/>
                </a:solidFill>
                <a:effectLst/>
                <a:latin typeface="+mn-lt"/>
                <a:ea typeface="+mn-ea"/>
                <a:cs typeface="+mn-cs"/>
              </a:rPr>
              <a:t>In multi-site studies, navigating the process of IRB review within &amp; across institutions can be complex &amp; create novel challenges for a transdisciplinary research team (Cobb et al., 2019; Grady, 2015).</a:t>
            </a:r>
          </a:p>
          <a:p>
            <a:pPr lvl="0"/>
            <a:r>
              <a:rPr lang="en-US" sz="1200" kern="1200" dirty="0">
                <a:solidFill>
                  <a:schemeClr val="tx1"/>
                </a:solidFill>
                <a:effectLst/>
                <a:latin typeface="+mn-lt"/>
                <a:ea typeface="+mn-ea"/>
                <a:cs typeface="+mn-cs"/>
              </a:rPr>
              <a:t>The burden of conducting multiple, duplicative ethics reviews by several IRBs in multi-site studies has been known as a major barrier in multi-institutional research (Kano et al., 2015; </a:t>
            </a:r>
            <a:r>
              <a:rPr lang="en-US" sz="1200" kern="1200" dirty="0" err="1">
                <a:solidFill>
                  <a:schemeClr val="tx1"/>
                </a:solidFill>
                <a:effectLst/>
                <a:latin typeface="+mn-lt"/>
                <a:ea typeface="+mn-ea"/>
                <a:cs typeface="+mn-cs"/>
              </a:rPr>
              <a:t>Musoba</a:t>
            </a:r>
            <a:r>
              <a:rPr lang="en-US" sz="1200" kern="1200" dirty="0">
                <a:solidFill>
                  <a:schemeClr val="tx1"/>
                </a:solidFill>
                <a:effectLst/>
                <a:latin typeface="+mn-lt"/>
                <a:ea typeface="+mn-ea"/>
                <a:cs typeface="+mn-cs"/>
              </a:rPr>
              <a:t> et al., 2014).</a:t>
            </a:r>
          </a:p>
          <a:p>
            <a:pPr lvl="0"/>
            <a:r>
              <a:rPr lang="en-US" sz="1200" kern="1200" dirty="0">
                <a:solidFill>
                  <a:schemeClr val="tx1"/>
                </a:solidFill>
                <a:effectLst/>
                <a:latin typeface="+mn-lt"/>
                <a:ea typeface="+mn-ea"/>
                <a:cs typeface="+mn-cs"/>
              </a:rPr>
              <a:t>Despite the increasing needs for transdisciplinary research &amp; the value of multi-site studies in health professions education, there is limited knowledge regarding the IRB process.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Key Take-</a:t>
            </a:r>
            <a:r>
              <a:rPr lang="en-US" sz="1200" b="1" kern="1200" dirty="0" err="1">
                <a:solidFill>
                  <a:schemeClr val="tx1"/>
                </a:solidFill>
                <a:effectLst/>
                <a:latin typeface="+mn-lt"/>
                <a:ea typeface="+mn-ea"/>
                <a:cs typeface="+mn-cs"/>
              </a:rPr>
              <a:t>Aways</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Extensive knowledge of the institution’s IRB guidelines, process, requirements, &amp; challenges is essential to prepare the IRB applications &amp; to oversee the process. </a:t>
            </a:r>
          </a:p>
          <a:p>
            <a:pPr lvl="0"/>
            <a:r>
              <a:rPr lang="en-US" sz="1200" kern="1200" dirty="0">
                <a:solidFill>
                  <a:schemeClr val="tx1"/>
                </a:solidFill>
                <a:effectLst/>
                <a:latin typeface="+mn-lt"/>
                <a:ea typeface="+mn-ea"/>
                <a:cs typeface="+mn-cs"/>
              </a:rPr>
              <a:t>IRB application forms &amp; required documents in collaborating institutions may vary.  </a:t>
            </a:r>
          </a:p>
          <a:p>
            <a:pPr lvl="0"/>
            <a:r>
              <a:rPr lang="en-US" sz="1200" kern="1200" dirty="0">
                <a:solidFill>
                  <a:schemeClr val="tx1"/>
                </a:solidFill>
                <a:effectLst/>
                <a:latin typeface="+mn-lt"/>
                <a:ea typeface="+mn-ea"/>
                <a:cs typeface="+mn-cs"/>
              </a:rPr>
              <a:t>Researchers should communicate responsibilities &amp; IRB requirements with the Human Research Protections Office &amp; make sure to deliver to other research team members to foster understanding &amp; compliance with the requirements. </a:t>
            </a:r>
          </a:p>
          <a:p>
            <a:r>
              <a:rPr lang="en-US" sz="1200" kern="1200" dirty="0">
                <a:solidFill>
                  <a:schemeClr val="tx1"/>
                </a:solidFill>
                <a:effectLst/>
                <a:latin typeface="+mn-lt"/>
                <a:ea typeface="+mn-ea"/>
                <a:cs typeface="+mn-cs"/>
              </a:rPr>
              <a:t>Ethnical responsibilities continue beyond IRB approval. Researchers need to be cautious of any potential violations &amp; to maintain scholarly integrity throughout the whole process. </a:t>
            </a:r>
            <a:endParaRPr lang="en-US" dirty="0"/>
          </a:p>
        </p:txBody>
      </p:sp>
      <p:sp>
        <p:nvSpPr>
          <p:cNvPr id="4" name="Slide Number Placeholder 3"/>
          <p:cNvSpPr>
            <a:spLocks noGrp="1"/>
          </p:cNvSpPr>
          <p:nvPr>
            <p:ph type="sldNum" sz="quarter" idx="10"/>
          </p:nvPr>
        </p:nvSpPr>
        <p:spPr/>
        <p:txBody>
          <a:bodyPr/>
          <a:lstStyle/>
          <a:p>
            <a:fld id="{F411B3BE-CACE-49C9-A44D-156B282FD14E}" type="slidenum">
              <a:rPr lang="en-US" smtClean="0"/>
              <a:t>5</a:t>
            </a:fld>
            <a:endParaRPr lang="en-US"/>
          </a:p>
        </p:txBody>
      </p:sp>
    </p:spTree>
    <p:extLst>
      <p:ext uri="{BB962C8B-B14F-4D97-AF65-F5344CB8AC3E}">
        <p14:creationId xmlns:p14="http://schemas.microsoft.com/office/powerpoint/2010/main" val="4258683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Writing is a Team Sport</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Key Points:</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Collaborative writing (CW) relies on coordination &amp; communication of diverse ideas to accomplish key writing tasks such as planning, drafting, revising, &amp; submission (</a:t>
            </a:r>
            <a:r>
              <a:rPr lang="en-US" sz="1200" kern="1200" dirty="0" err="1">
                <a:solidFill>
                  <a:schemeClr val="tx1"/>
                </a:solidFill>
                <a:effectLst/>
                <a:latin typeface="+mn-lt"/>
                <a:ea typeface="+mn-ea"/>
                <a:cs typeface="+mn-cs"/>
              </a:rPr>
              <a:t>Gimenez</a:t>
            </a:r>
            <a:r>
              <a:rPr lang="en-US" sz="1200" kern="1200" dirty="0">
                <a:solidFill>
                  <a:schemeClr val="tx1"/>
                </a:solidFill>
                <a:effectLst/>
                <a:latin typeface="+mn-lt"/>
                <a:ea typeface="+mn-ea"/>
                <a:cs typeface="+mn-cs"/>
              </a:rPr>
              <a:t> &amp; </a:t>
            </a:r>
            <a:r>
              <a:rPr lang="en-US" sz="1200" kern="1200" dirty="0" err="1">
                <a:solidFill>
                  <a:schemeClr val="tx1"/>
                </a:solidFill>
                <a:effectLst/>
                <a:latin typeface="+mn-lt"/>
                <a:ea typeface="+mn-ea"/>
                <a:cs typeface="+mn-cs"/>
              </a:rPr>
              <a:t>Thondlana</a:t>
            </a:r>
            <a:r>
              <a:rPr lang="en-US" sz="1200" kern="1200" dirty="0">
                <a:solidFill>
                  <a:schemeClr val="tx1"/>
                </a:solidFill>
                <a:effectLst/>
                <a:latin typeface="+mn-lt"/>
                <a:ea typeface="+mn-ea"/>
                <a:cs typeface="+mn-cs"/>
              </a:rPr>
              <a:t>, 2012) &amp; to produce a cohesive message written in one voice (Lowry et al., 2004).</a:t>
            </a:r>
          </a:p>
          <a:p>
            <a:pPr lvl="0"/>
            <a:r>
              <a:rPr lang="en-US" sz="1200" kern="1200" dirty="0">
                <a:solidFill>
                  <a:schemeClr val="tx1"/>
                </a:solidFill>
                <a:effectLst/>
                <a:latin typeface="+mn-lt"/>
                <a:ea typeface="+mn-ea"/>
                <a:cs typeface="+mn-cs"/>
              </a:rPr>
              <a:t>CW requires negotiation around logistical, emotional, &amp; cognitive processes; still, through conflicts arising from the negotiations, personal writing skills &amp; the final written products are improved (</a:t>
            </a:r>
            <a:r>
              <a:rPr lang="en-US" sz="1200" kern="1200" dirty="0" err="1">
                <a:solidFill>
                  <a:schemeClr val="tx1"/>
                </a:solidFill>
                <a:effectLst/>
                <a:latin typeface="+mn-lt"/>
                <a:ea typeface="+mn-ea"/>
                <a:cs typeface="+mn-cs"/>
              </a:rPr>
              <a:t>Ens</a:t>
            </a:r>
            <a:r>
              <a:rPr lang="en-US" sz="1200" kern="1200" dirty="0">
                <a:solidFill>
                  <a:schemeClr val="tx1"/>
                </a:solidFill>
                <a:effectLst/>
                <a:latin typeface="+mn-lt"/>
                <a:ea typeface="+mn-ea"/>
                <a:cs typeface="+mn-cs"/>
              </a:rPr>
              <a:t> et al., 2011).</a:t>
            </a:r>
          </a:p>
          <a:p>
            <a:pPr lvl="0"/>
            <a:r>
              <a:rPr lang="en-US" sz="1200" kern="1200" dirty="0">
                <a:solidFill>
                  <a:schemeClr val="tx1"/>
                </a:solidFill>
                <a:effectLst/>
                <a:latin typeface="+mn-lt"/>
                <a:ea typeface="+mn-ea"/>
                <a:cs typeface="+mn-cs"/>
              </a:rPr>
              <a:t>CW can be a democratizing agent in the academy, particularly for marginalized groups. CW writers should be involved in thinking about the text, not only in writing it. Despite its benefits, CW can be time consuming, &amp; present challenges in finding the unified voice of a text (Sandberg &amp; Ibarra Rojas, 2021).</a:t>
            </a:r>
          </a:p>
          <a:p>
            <a:r>
              <a:rPr lang="en-US" sz="1200" b="1" kern="1200" dirty="0">
                <a:solidFill>
                  <a:schemeClr val="tx1"/>
                </a:solidFill>
                <a:effectLst/>
                <a:latin typeface="+mn-lt"/>
                <a:ea typeface="+mn-ea"/>
                <a:cs typeface="+mn-cs"/>
              </a:rPr>
              <a:t>Key Take-</a:t>
            </a:r>
            <a:r>
              <a:rPr lang="en-US" sz="1200" b="1" kern="1200" dirty="0" err="1">
                <a:solidFill>
                  <a:schemeClr val="tx1"/>
                </a:solidFill>
                <a:effectLst/>
                <a:latin typeface="+mn-lt"/>
                <a:ea typeface="+mn-ea"/>
                <a:cs typeface="+mn-cs"/>
              </a:rPr>
              <a:t>Aways</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CWs must have a mindset to embrace both the benefits &amp; challenges of the process. Anticipating only benefits is short sighted but anticipating only problems may close someone off to new experiences &amp; opportunities. Regular self-reflection, group-process check-ins, &amp;commitment to conflict resolution is useful.</a:t>
            </a:r>
          </a:p>
          <a:p>
            <a:pPr lvl="0"/>
            <a:r>
              <a:rPr lang="en-US" sz="1200" kern="1200" dirty="0">
                <a:solidFill>
                  <a:schemeClr val="tx1"/>
                </a:solidFill>
                <a:effectLst/>
                <a:latin typeface="+mn-lt"/>
                <a:ea typeface="+mn-ea"/>
                <a:cs typeface="+mn-cs"/>
              </a:rPr>
              <a:t>CWs take advantage of group experience, therefore a diverse group is valuable. Finding ways that every member can meaningfully contribute is worth the time investment up front. </a:t>
            </a:r>
          </a:p>
          <a:p>
            <a:pPr lvl="0"/>
            <a:r>
              <a:rPr lang="en-US" sz="1200" kern="1200" dirty="0">
                <a:solidFill>
                  <a:schemeClr val="tx1"/>
                </a:solidFill>
                <a:effectLst/>
                <a:latin typeface="+mn-lt"/>
                <a:ea typeface="+mn-ea"/>
                <a:cs typeface="+mn-cs"/>
              </a:rPr>
              <a:t>Explicate leader(s) responsible for logistics, communications, &amp; respectful encouragement/accountability for participation/deadlines. Secure group buy-in for these roles &amp; leaders. Select roles important for your research project – starter, finisher, editor, SME, graphic designer, etc.</a:t>
            </a:r>
          </a:p>
          <a:p>
            <a:pPr lvl="0"/>
            <a:r>
              <a:rPr lang="en-US" sz="1200" kern="1200" dirty="0">
                <a:solidFill>
                  <a:schemeClr val="tx1"/>
                </a:solidFill>
                <a:effectLst/>
                <a:latin typeface="+mn-lt"/>
                <a:ea typeface="+mn-ea"/>
                <a:cs typeface="+mn-cs"/>
              </a:rPr>
              <a:t>Choose processes that work for most members – meeting scheduling, electronic files, cloud storage, citation managers, synchronous vs. asynchronous work, etc. Periodically check processes &amp; be willing to adjust as needed. </a:t>
            </a:r>
          </a:p>
          <a:p>
            <a:endParaRPr lang="en-US" dirty="0"/>
          </a:p>
          <a:p>
            <a:r>
              <a:rPr lang="en-US" sz="1200" kern="1200" dirty="0">
                <a:solidFill>
                  <a:schemeClr val="tx1"/>
                </a:solidFill>
                <a:effectLst/>
                <a:latin typeface="+mn-lt"/>
                <a:ea typeface="+mn-ea"/>
                <a:cs typeface="+mn-cs"/>
              </a:rPr>
              <a:t>Result: The results of the analysis indicate collaborative writing is a democratizing agent in which self-evaluation and honesty are the foundations of productivity. CW can be a democratizing agent in the academy, particularly for marginalized groups (Sandberg &amp; Ibarra Rojas, 2021). In this CW experience, which included members who identify as women, women of color, and international scholars, we embraced these democratic notions. Each team member shared decisions about project direction and conducted self-evaluation to determine authorship and fully engaged in honest conversations which propelled us forward. CW writers should be involved in thinking about the text, not only in writing it (Sandberg &amp; Ibarra Rojas, 2021).  In our case, all members were involved from the inception of the idea and team leaders made space for each member to substantially contribute, to concept development and writing segments of final products. Assigned roles in the team clarified responsibilities (Yilmaz et al., 2022). The team leader initiated meetings, drafted agendas, shared recordings, and managed deadlines. The editor identified gaps and errors when drafting the IRB, instrument, and manuscript products. Despite its benefits, CW can be time consuming, and present challenges in finding the unified voice of a text (Sandberg &amp; Ibarra Rojas, 2021). Many team members on this project struggled with time demands; however, these challenges were typically expressed and met with empathy by other members. In most cases where one team member needed to adjust their workload, another team member fulfilled the need. To facilitate CW, we implemented recommended strategies (</a:t>
            </a:r>
            <a:r>
              <a:rPr lang="en-US" sz="1200" kern="1200" dirty="0" err="1">
                <a:solidFill>
                  <a:schemeClr val="tx1"/>
                </a:solidFill>
                <a:effectLst/>
                <a:latin typeface="+mn-lt"/>
                <a:ea typeface="+mn-ea"/>
                <a:cs typeface="+mn-cs"/>
              </a:rPr>
              <a:t>Yimaz</a:t>
            </a:r>
            <a:r>
              <a:rPr lang="en-US" sz="1200" kern="1200" dirty="0">
                <a:solidFill>
                  <a:schemeClr val="tx1"/>
                </a:solidFill>
                <a:effectLst/>
                <a:latin typeface="+mn-lt"/>
                <a:ea typeface="+mn-ea"/>
                <a:cs typeface="+mn-cs"/>
              </a:rPr>
              <a:t> et al., 2022). Our team met monthly virtually to brainstorm, decide, and assign responsibilities. OneNote and OneDrive were used to collaborate. The team did not collectively use one citation manager, but an individual author used one to organize and prepare citations, and another author performed a final check for accuracy of references. </a:t>
            </a:r>
          </a:p>
          <a:p>
            <a:r>
              <a:rPr lang="en-US" sz="1200" kern="1200" dirty="0">
                <a:solidFill>
                  <a:schemeClr val="tx1"/>
                </a:solidFill>
                <a:effectLst/>
                <a:latin typeface="+mn-lt"/>
                <a:ea typeface="+mn-ea"/>
                <a:cs typeface="+mn-cs"/>
              </a:rPr>
              <a:t>The CW resulted in one published paper, two papers under review with peer reviewed journals, and four conference presentations. This gives our qualitative results on process analysis added value.</a:t>
            </a:r>
          </a:p>
          <a:p>
            <a:endParaRPr lang="en-US" dirty="0"/>
          </a:p>
        </p:txBody>
      </p:sp>
      <p:sp>
        <p:nvSpPr>
          <p:cNvPr id="4" name="Slide Number Placeholder 3"/>
          <p:cNvSpPr>
            <a:spLocks noGrp="1"/>
          </p:cNvSpPr>
          <p:nvPr>
            <p:ph type="sldNum" sz="quarter" idx="10"/>
          </p:nvPr>
        </p:nvSpPr>
        <p:spPr/>
        <p:txBody>
          <a:bodyPr/>
          <a:lstStyle/>
          <a:p>
            <a:fld id="{F411B3BE-CACE-49C9-A44D-156B282FD14E}" type="slidenum">
              <a:rPr lang="en-US" smtClean="0"/>
              <a:t>6</a:t>
            </a:fld>
            <a:endParaRPr lang="en-US"/>
          </a:p>
        </p:txBody>
      </p:sp>
    </p:spTree>
    <p:extLst>
      <p:ext uri="{BB962C8B-B14F-4D97-AF65-F5344CB8AC3E}">
        <p14:creationId xmlns:p14="http://schemas.microsoft.com/office/powerpoint/2010/main" val="2256682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p:cSld name="Title Slide">
    <p:spTree>
      <p:nvGrpSpPr>
        <p:cNvPr id="1" name=""/>
        <p:cNvGrpSpPr/>
        <p:nvPr/>
      </p:nvGrpSpPr>
      <p:grpSpPr>
        <a:xfrm>
          <a:off x="0" y="0"/>
          <a:ext cx="0" cy="0"/>
          <a:chOff x="0" y="0"/>
          <a:chExt cx="0" cy="0"/>
        </a:xfrm>
      </p:grpSpPr>
      <p:pic>
        <p:nvPicPr>
          <p:cNvPr id="3" name="Picture 2" descr="Eastern Virginia Medical School logo with curve design element" title="EVMS logo and curve">
            <a:extLst>
              <a:ext uri="{FF2B5EF4-FFF2-40B4-BE49-F238E27FC236}">
                <a16:creationId xmlns:a16="http://schemas.microsoft.com/office/drawing/2014/main" id="{AF958FE5-620D-9D40-A806-92269A0EA1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
            <a:ext cx="9144000" cy="1113282"/>
          </a:xfrm>
          <a:prstGeom prst="rect">
            <a:avLst/>
          </a:prstGeom>
        </p:spPr>
      </p:pic>
      <p:sp>
        <p:nvSpPr>
          <p:cNvPr id="21" name="Title 1"/>
          <p:cNvSpPr>
            <a:spLocks noGrp="1"/>
          </p:cNvSpPr>
          <p:nvPr>
            <p:ph type="title"/>
          </p:nvPr>
        </p:nvSpPr>
        <p:spPr>
          <a:xfrm>
            <a:off x="722313" y="2439591"/>
            <a:ext cx="7772400" cy="1021556"/>
          </a:xfrm>
          <a:prstGeom prst="rect">
            <a:avLst/>
          </a:prstGeom>
        </p:spPr>
        <p:txBody>
          <a:bodyPr anchor="t"/>
          <a:lstStyle>
            <a:lvl1pPr algn="l">
              <a:defRPr sz="4000" b="1" cap="all">
                <a:solidFill>
                  <a:schemeClr val="accent1"/>
                </a:solidFill>
              </a:defRPr>
            </a:lvl1pPr>
          </a:lstStyle>
          <a:p>
            <a:r>
              <a:rPr lang="en-US"/>
              <a:t>Click to edit Master title style</a:t>
            </a:r>
            <a:endParaRPr lang="en-US" dirty="0"/>
          </a:p>
        </p:txBody>
      </p:sp>
      <p:sp>
        <p:nvSpPr>
          <p:cNvPr id="22" name="Text Placeholder 2"/>
          <p:cNvSpPr>
            <a:spLocks noGrp="1"/>
          </p:cNvSpPr>
          <p:nvPr>
            <p:ph type="body" idx="1"/>
          </p:nvPr>
        </p:nvSpPr>
        <p:spPr>
          <a:xfrm>
            <a:off x="722313" y="1314451"/>
            <a:ext cx="7772400" cy="1125140"/>
          </a:xfrm>
        </p:spPr>
        <p:txBody>
          <a:bodyPr anchor="b"/>
          <a:lstStyle>
            <a:lvl1pPr marL="0" indent="0">
              <a:buNone/>
              <a:defRPr sz="2000">
                <a:solidFill>
                  <a:schemeClr val="accent4"/>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245769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37EA486-1A85-4304-B96E-FB92519B28C1}"/>
              </a:ext>
            </a:extLst>
          </p:cNvPr>
          <p:cNvSpPr>
            <a:spLocks noGrp="1"/>
          </p:cNvSpPr>
          <p:nvPr>
            <p:ph type="sldNum" sz="quarter" idx="10"/>
          </p:nvPr>
        </p:nvSpPr>
        <p:spPr/>
        <p:txBody>
          <a:bodyPr/>
          <a:lstStyle/>
          <a:p>
            <a:fld id="{F38DF7B6-647B-B242-B944-36A31F94FA14}" type="slidenum">
              <a:rPr lang="en-US" smtClean="0"/>
              <a:pPr/>
              <a:t>‹#›</a:t>
            </a:fld>
            <a:endParaRPr lang="en-US" dirty="0"/>
          </a:p>
        </p:txBody>
      </p:sp>
      <p:sp>
        <p:nvSpPr>
          <p:cNvPr id="4" name="Rectangle 3">
            <a:extLst>
              <a:ext uri="{FF2B5EF4-FFF2-40B4-BE49-F238E27FC236}">
                <a16:creationId xmlns:a16="http://schemas.microsoft.com/office/drawing/2014/main" id="{E980C4B4-DAEE-414B-BC0B-B19F93DAA36B}"/>
              </a:ext>
            </a:extLst>
          </p:cNvPr>
          <p:cNvSpPr/>
          <p:nvPr/>
        </p:nvSpPr>
        <p:spPr>
          <a:xfrm>
            <a:off x="-76200" y="-95250"/>
            <a:ext cx="9296400" cy="533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5738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31F0B5A-8C11-4EE7-B568-098E9E9703EA}"/>
              </a:ext>
            </a:extLst>
          </p:cNvPr>
          <p:cNvSpPr>
            <a:spLocks noGrp="1"/>
          </p:cNvSpPr>
          <p:nvPr>
            <p:ph type="sldNum" sz="quarter" idx="10"/>
          </p:nvPr>
        </p:nvSpPr>
        <p:spPr/>
        <p:txBody>
          <a:bodyPr/>
          <a:lstStyle/>
          <a:p>
            <a:fld id="{F38DF7B6-647B-B242-B944-36A31F94FA14}" type="slidenum">
              <a:rPr lang="en-US" smtClean="0"/>
              <a:pPr/>
              <a:t>‹#›</a:t>
            </a:fld>
            <a:endParaRPr lang="en-US" dirty="0"/>
          </a:p>
        </p:txBody>
      </p:sp>
      <p:sp>
        <p:nvSpPr>
          <p:cNvPr id="4" name="Rectangle 3">
            <a:extLst>
              <a:ext uri="{FF2B5EF4-FFF2-40B4-BE49-F238E27FC236}">
                <a16:creationId xmlns:a16="http://schemas.microsoft.com/office/drawing/2014/main" id="{4853048C-C5BD-4DA3-86BD-136269E8DA79}"/>
              </a:ext>
            </a:extLst>
          </p:cNvPr>
          <p:cNvSpPr/>
          <p:nvPr/>
        </p:nvSpPr>
        <p:spPr>
          <a:xfrm>
            <a:off x="-76200" y="-95250"/>
            <a:ext cx="9296400" cy="5334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392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81150"/>
            <a:ext cx="8229600" cy="3200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9FD5DB74-746C-A840-975B-0541BEEAA658}"/>
              </a:ext>
            </a:extLst>
          </p:cNvPr>
          <p:cNvSpPr>
            <a:spLocks noGrp="1"/>
          </p:cNvSpPr>
          <p:nvPr>
            <p:ph type="title"/>
          </p:nvPr>
        </p:nvSpPr>
        <p:spPr>
          <a:xfrm>
            <a:off x="457200" y="971550"/>
            <a:ext cx="8229600" cy="6096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7" name="Slide Number Placeholder 5">
            <a:extLst>
              <a:ext uri="{FF2B5EF4-FFF2-40B4-BE49-F238E27FC236}">
                <a16:creationId xmlns:a16="http://schemas.microsoft.com/office/drawing/2014/main" id="{542B4398-B276-5647-9C79-150157248066}"/>
              </a:ext>
            </a:extLst>
          </p:cNvPr>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3434479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81150"/>
            <a:ext cx="4038600" cy="320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581150"/>
            <a:ext cx="4038600" cy="3200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1">
            <a:extLst>
              <a:ext uri="{FF2B5EF4-FFF2-40B4-BE49-F238E27FC236}">
                <a16:creationId xmlns:a16="http://schemas.microsoft.com/office/drawing/2014/main" id="{2723EB80-5C66-5B4D-94F6-8B7660BC7481}"/>
              </a:ext>
            </a:extLst>
          </p:cNvPr>
          <p:cNvSpPr>
            <a:spLocks noGrp="1"/>
          </p:cNvSpPr>
          <p:nvPr>
            <p:ph type="title"/>
          </p:nvPr>
        </p:nvSpPr>
        <p:spPr>
          <a:xfrm>
            <a:off x="457200" y="971550"/>
            <a:ext cx="8229600" cy="6096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8" name="Slide Number Placeholder 5">
            <a:extLst>
              <a:ext uri="{FF2B5EF4-FFF2-40B4-BE49-F238E27FC236}">
                <a16:creationId xmlns:a16="http://schemas.microsoft.com/office/drawing/2014/main" id="{9A314083-3B9F-E447-B312-62AFD4E133C8}"/>
              </a:ext>
            </a:extLst>
          </p:cNvPr>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254948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092544"/>
            <a:ext cx="4040188" cy="47982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1" y="1589484"/>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5027" y="1589484"/>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2">
            <a:extLst>
              <a:ext uri="{FF2B5EF4-FFF2-40B4-BE49-F238E27FC236}">
                <a16:creationId xmlns:a16="http://schemas.microsoft.com/office/drawing/2014/main" id="{82A989B8-B056-7348-80DE-FDD3C276FEBB}"/>
              </a:ext>
            </a:extLst>
          </p:cNvPr>
          <p:cNvSpPr>
            <a:spLocks noGrp="1"/>
          </p:cNvSpPr>
          <p:nvPr>
            <p:ph type="body" idx="11"/>
          </p:nvPr>
        </p:nvSpPr>
        <p:spPr>
          <a:xfrm>
            <a:off x="4645027" y="1092544"/>
            <a:ext cx="4040188" cy="47982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Slide Number Placeholder 5">
            <a:extLst>
              <a:ext uri="{FF2B5EF4-FFF2-40B4-BE49-F238E27FC236}">
                <a16:creationId xmlns:a16="http://schemas.microsoft.com/office/drawing/2014/main" id="{AAC1DC1C-0871-3747-9603-BA703F63DD47}"/>
              </a:ext>
            </a:extLst>
          </p:cNvPr>
          <p:cNvSpPr>
            <a:spLocks noGrp="1"/>
          </p:cNvSpPr>
          <p:nvPr>
            <p:ph type="sldNum" sz="quarter" idx="12"/>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19337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B55C26-066E-6043-A73E-E27C99089DAB}"/>
              </a:ext>
            </a:extLst>
          </p:cNvPr>
          <p:cNvSpPr>
            <a:spLocks noGrp="1"/>
          </p:cNvSpPr>
          <p:nvPr>
            <p:ph type="title"/>
          </p:nvPr>
        </p:nvSpPr>
        <p:spPr>
          <a:xfrm>
            <a:off x="457200" y="971550"/>
            <a:ext cx="8229600" cy="6096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5" name="Slide Number Placeholder 5">
            <a:extLst>
              <a:ext uri="{FF2B5EF4-FFF2-40B4-BE49-F238E27FC236}">
                <a16:creationId xmlns:a16="http://schemas.microsoft.com/office/drawing/2014/main" id="{495D7E0D-6497-3E49-998F-74F4E4B766FB}"/>
              </a:ext>
            </a:extLst>
          </p:cNvPr>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2364627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cxnSp>
        <p:nvCxnSpPr>
          <p:cNvPr id="6" name="Straight Connector 5"/>
          <p:cNvCxnSpPr/>
          <p:nvPr/>
        </p:nvCxnSpPr>
        <p:spPr>
          <a:xfrm flipH="1">
            <a:off x="3442730" y="1485898"/>
            <a:ext cx="1588" cy="3143252"/>
          </a:xfrm>
          <a:prstGeom prst="line">
            <a:avLst/>
          </a:prstGeom>
          <a:ln w="3175">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1" y="1323972"/>
            <a:ext cx="3008313" cy="871538"/>
          </a:xfrm>
          <a:prstGeom prst="rect">
            <a:avLst/>
          </a:prstGeom>
        </p:spPr>
        <p:txBody>
          <a:bodyPr anchor="b"/>
          <a:lstStyle>
            <a:lvl1pPr algn="l">
              <a:defRPr sz="2000" b="1">
                <a:solidFill>
                  <a:schemeClr val="accent1"/>
                </a:solidFill>
              </a:defRPr>
            </a:lvl1pPr>
          </a:lstStyle>
          <a:p>
            <a:r>
              <a:rPr lang="en-US"/>
              <a:t>Click to edit Master title style</a:t>
            </a:r>
            <a:endParaRPr lang="en-US" dirty="0"/>
          </a:p>
        </p:txBody>
      </p:sp>
      <p:sp>
        <p:nvSpPr>
          <p:cNvPr id="3" name="Content Placeholder 2"/>
          <p:cNvSpPr>
            <a:spLocks noGrp="1"/>
          </p:cNvSpPr>
          <p:nvPr>
            <p:ph idx="1"/>
          </p:nvPr>
        </p:nvSpPr>
        <p:spPr>
          <a:xfrm>
            <a:off x="3505201" y="1323973"/>
            <a:ext cx="5334000" cy="31337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81001" y="2195510"/>
            <a:ext cx="3008313" cy="24336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1">
            <a:extLst>
              <a:ext uri="{FF2B5EF4-FFF2-40B4-BE49-F238E27FC236}">
                <a16:creationId xmlns:a16="http://schemas.microsoft.com/office/drawing/2014/main" id="{EC8DCEAE-9401-7749-825A-B4555A7F0EF5}"/>
              </a:ext>
            </a:extLst>
          </p:cNvPr>
          <p:cNvSpPr txBox="1">
            <a:spLocks/>
          </p:cNvSpPr>
          <p:nvPr/>
        </p:nvSpPr>
        <p:spPr>
          <a:xfrm>
            <a:off x="685800" y="804495"/>
            <a:ext cx="8229600" cy="609600"/>
          </a:xfrm>
          <a:prstGeom prst="rect">
            <a:avLst/>
          </a:prstGeom>
        </p:spPr>
        <p:txBody>
          <a:bodyPr/>
          <a:lstStyle>
            <a:lvl1pPr algn="l" rtl="0" eaLnBrk="1" fontAlgn="base" hangingPunct="1">
              <a:spcBef>
                <a:spcPct val="0"/>
              </a:spcBef>
              <a:spcAft>
                <a:spcPct val="0"/>
              </a:spcAft>
              <a:defRPr sz="3600" b="1">
                <a:solidFill>
                  <a:srgbClr val="1F7F9B"/>
                </a:solidFill>
                <a:latin typeface="+mj-lt"/>
                <a:ea typeface="ヒラギノ角ゴ Pro W3" charset="0"/>
                <a:cs typeface="Geneva" pitchFamily="-111" charset="-128"/>
              </a:defRPr>
            </a:lvl1pPr>
            <a:lvl2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2pPr>
            <a:lvl3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3pPr>
            <a:lvl4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4pPr>
            <a:lvl5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5pPr>
            <a:lvl6pPr marL="457200" algn="ctr" rtl="0" eaLnBrk="1" fontAlgn="base" hangingPunct="1">
              <a:spcBef>
                <a:spcPct val="0"/>
              </a:spcBef>
              <a:spcAft>
                <a:spcPct val="0"/>
              </a:spcAft>
              <a:defRPr sz="3600" b="1">
                <a:solidFill>
                  <a:schemeClr val="tx2"/>
                </a:solidFill>
                <a:latin typeface="Arial" charset="0"/>
              </a:defRPr>
            </a:lvl6pPr>
            <a:lvl7pPr marL="914400" algn="ctr" rtl="0" eaLnBrk="1" fontAlgn="base" hangingPunct="1">
              <a:spcBef>
                <a:spcPct val="0"/>
              </a:spcBef>
              <a:spcAft>
                <a:spcPct val="0"/>
              </a:spcAft>
              <a:defRPr sz="3600" b="1">
                <a:solidFill>
                  <a:schemeClr val="tx2"/>
                </a:solidFill>
                <a:latin typeface="Arial" charset="0"/>
              </a:defRPr>
            </a:lvl7pPr>
            <a:lvl8pPr marL="1371600" algn="ctr" rtl="0" eaLnBrk="1" fontAlgn="base" hangingPunct="1">
              <a:spcBef>
                <a:spcPct val="0"/>
              </a:spcBef>
              <a:spcAft>
                <a:spcPct val="0"/>
              </a:spcAft>
              <a:defRPr sz="3600" b="1">
                <a:solidFill>
                  <a:schemeClr val="tx2"/>
                </a:solidFill>
                <a:latin typeface="Arial" charset="0"/>
              </a:defRPr>
            </a:lvl8pPr>
            <a:lvl9pPr marL="1828800" algn="ctr" rtl="0" eaLnBrk="1" fontAlgn="base" hangingPunct="1">
              <a:spcBef>
                <a:spcPct val="0"/>
              </a:spcBef>
              <a:spcAft>
                <a:spcPct val="0"/>
              </a:spcAft>
              <a:defRPr sz="3600" b="1">
                <a:solidFill>
                  <a:schemeClr val="tx2"/>
                </a:solidFill>
                <a:latin typeface="Arial" charset="0"/>
              </a:defRPr>
            </a:lvl9pPr>
          </a:lstStyle>
          <a:p>
            <a:r>
              <a:rPr lang="en-US" kern="0" dirty="0"/>
              <a:t>Click to edit Master title style</a:t>
            </a:r>
          </a:p>
        </p:txBody>
      </p:sp>
      <p:sp>
        <p:nvSpPr>
          <p:cNvPr id="9" name="Slide Number Placeholder 5">
            <a:extLst>
              <a:ext uri="{FF2B5EF4-FFF2-40B4-BE49-F238E27FC236}">
                <a16:creationId xmlns:a16="http://schemas.microsoft.com/office/drawing/2014/main" id="{DB2D1355-5A67-6C42-810C-C92C021437F9}"/>
              </a:ext>
            </a:extLst>
          </p:cNvPr>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4197272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1066800" y="1304925"/>
            <a:ext cx="7315200" cy="3248025"/>
          </a:xfrm>
          <a:prstGeom prst="rect">
            <a:avLst/>
          </a:prstGeom>
          <a:noFill/>
          <a:ln w="3175">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FFFFFF"/>
              </a:solidFill>
              <a:latin typeface="Arial" charset="0"/>
              <a:ea typeface="ヒラギノ角ゴ Pro W3" charset="0"/>
              <a:cs typeface="Geneva" charset="0"/>
            </a:endParaRPr>
          </a:p>
        </p:txBody>
      </p:sp>
      <p:sp>
        <p:nvSpPr>
          <p:cNvPr id="2" name="Title 1"/>
          <p:cNvSpPr>
            <a:spLocks noGrp="1"/>
          </p:cNvSpPr>
          <p:nvPr>
            <p:ph type="title"/>
          </p:nvPr>
        </p:nvSpPr>
        <p:spPr>
          <a:xfrm>
            <a:off x="1066800" y="952501"/>
            <a:ext cx="7315200" cy="367904"/>
          </a:xfrm>
          <a:prstGeom prst="rect">
            <a:avLst/>
          </a:prstGeom>
        </p:spPr>
        <p:txBody>
          <a:bodyPr anchor="b"/>
          <a:lstStyle>
            <a:lvl1pPr algn="l">
              <a:defRPr sz="2000" b="1">
                <a:solidFill>
                  <a:srgbClr val="005D7E"/>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160163" y="1393031"/>
            <a:ext cx="7118864"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066800" y="4552950"/>
            <a:ext cx="7315200" cy="4572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5">
            <a:extLst>
              <a:ext uri="{FF2B5EF4-FFF2-40B4-BE49-F238E27FC236}">
                <a16:creationId xmlns:a16="http://schemas.microsoft.com/office/drawing/2014/main" id="{B57BEE35-9E47-2F42-99BA-856D26AE7FF3}"/>
              </a:ext>
            </a:extLst>
          </p:cNvPr>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781883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533400" y="1524000"/>
            <a:ext cx="7924800" cy="3257550"/>
          </a:xfrm>
        </p:spPr>
        <p:txBody>
          <a:bodyPr/>
          <a:lstStyle/>
          <a:p>
            <a:pPr lvl="0"/>
            <a:r>
              <a:rPr lang="en-US" noProof="0"/>
              <a:t>Click icon to add table</a:t>
            </a:r>
            <a:endParaRPr lang="en-US" noProof="0" dirty="0"/>
          </a:p>
        </p:txBody>
      </p:sp>
      <p:sp>
        <p:nvSpPr>
          <p:cNvPr id="5" name="Title 1">
            <a:extLst>
              <a:ext uri="{FF2B5EF4-FFF2-40B4-BE49-F238E27FC236}">
                <a16:creationId xmlns:a16="http://schemas.microsoft.com/office/drawing/2014/main" id="{6DEB28AC-1B9E-F846-99C8-9B47DFF6A9DD}"/>
              </a:ext>
            </a:extLst>
          </p:cNvPr>
          <p:cNvSpPr>
            <a:spLocks noGrp="1"/>
          </p:cNvSpPr>
          <p:nvPr>
            <p:ph type="title"/>
          </p:nvPr>
        </p:nvSpPr>
        <p:spPr>
          <a:xfrm>
            <a:off x="457200" y="971550"/>
            <a:ext cx="8229600" cy="609600"/>
          </a:xfrm>
          <a:prstGeom prst="rect">
            <a:avLst/>
          </a:prstGeom>
        </p:spPr>
        <p:txBody>
          <a:bodyPr/>
          <a:lstStyle>
            <a:lvl1pPr algn="l">
              <a:defRPr>
                <a:solidFill>
                  <a:srgbClr val="1F7F9B"/>
                </a:solidFill>
              </a:defRPr>
            </a:lvl1p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B59DE7D5-4545-A14E-86F3-7389C0CABBB7}"/>
              </a:ext>
            </a:extLst>
          </p:cNvPr>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195244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Title and Tab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7397B2B-EFDB-7842-8437-C6C5393AA304}"/>
              </a:ext>
            </a:extLst>
          </p:cNvPr>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extLst>
      <p:ext uri="{BB962C8B-B14F-4D97-AF65-F5344CB8AC3E}">
        <p14:creationId xmlns:p14="http://schemas.microsoft.com/office/powerpoint/2010/main" val="1398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descr="Eastern Virginia Medical School logo with curve design element" title="EVMS logo and curve">
            <a:extLst>
              <a:ext uri="{FF2B5EF4-FFF2-40B4-BE49-F238E27FC236}">
                <a16:creationId xmlns:a16="http://schemas.microsoft.com/office/drawing/2014/main" id="{5CB0B451-65FC-D149-93A1-052806A04E9C}"/>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19050"/>
            <a:ext cx="9144000" cy="1113282"/>
          </a:xfrm>
          <a:prstGeom prst="rect">
            <a:avLst/>
          </a:prstGeom>
        </p:spPr>
      </p:pic>
      <p:sp>
        <p:nvSpPr>
          <p:cNvPr id="1027" name="Rectangle 3"/>
          <p:cNvSpPr>
            <a:spLocks noGrp="1" noChangeArrowheads="1"/>
          </p:cNvSpPr>
          <p:nvPr>
            <p:ph type="body" idx="1"/>
          </p:nvPr>
        </p:nvSpPr>
        <p:spPr bwMode="gray">
          <a:xfrm>
            <a:off x="838200" y="887958"/>
            <a:ext cx="7772400"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Slide Number Placeholder 5"/>
          <p:cNvSpPr>
            <a:spLocks noGrp="1"/>
          </p:cNvSpPr>
          <p:nvPr>
            <p:ph type="sldNum" sz="quarter" idx="4"/>
          </p:nvPr>
        </p:nvSpPr>
        <p:spPr>
          <a:xfrm>
            <a:off x="228600" y="4857749"/>
            <a:ext cx="838200" cy="259921"/>
          </a:xfrm>
          <a:prstGeom prst="rect">
            <a:avLst/>
          </a:prstGeom>
        </p:spPr>
        <p:txBody>
          <a:bodyPr vert="horz" lIns="91440" tIns="45720" rIns="91440" bIns="45720" rtlCol="0" anchor="ctr"/>
          <a:lstStyle>
            <a:lvl1pPr algn="l">
              <a:defRPr sz="900">
                <a:solidFill>
                  <a:schemeClr val="tx1">
                    <a:tint val="75000"/>
                  </a:schemeClr>
                </a:solidFill>
                <a:latin typeface="+mn-lt"/>
              </a:defRPr>
            </a:lvl1pPr>
          </a:lstStyle>
          <a:p>
            <a:fld id="{F38DF7B6-647B-B242-B944-36A31F94FA1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ftr="0" dt="0"/>
  <p:txStyles>
    <p:titleStyle>
      <a:lvl1pPr algn="ctr" rtl="0" eaLnBrk="1" fontAlgn="base" hangingPunct="1">
        <a:spcBef>
          <a:spcPct val="0"/>
        </a:spcBef>
        <a:spcAft>
          <a:spcPct val="0"/>
        </a:spcAft>
        <a:defRPr sz="3600" b="1">
          <a:solidFill>
            <a:schemeClr val="tx1"/>
          </a:solidFill>
          <a:latin typeface="+mj-lt"/>
          <a:ea typeface="ヒラギノ角ゴ Pro W3" charset="0"/>
          <a:cs typeface="Geneva" pitchFamily="-111" charset="-128"/>
        </a:defRPr>
      </a:lvl1pPr>
      <a:lvl2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2pPr>
      <a:lvl3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3pPr>
      <a:lvl4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4pPr>
      <a:lvl5pPr algn="ctr" rtl="0" eaLnBrk="1" fontAlgn="base" hangingPunct="1">
        <a:spcBef>
          <a:spcPct val="0"/>
        </a:spcBef>
        <a:spcAft>
          <a:spcPct val="0"/>
        </a:spcAft>
        <a:defRPr sz="3600" b="1">
          <a:solidFill>
            <a:schemeClr val="tx1"/>
          </a:solidFill>
          <a:latin typeface="Arial" charset="0"/>
          <a:ea typeface="ヒラギノ角ゴ Pro W3" charset="0"/>
          <a:cs typeface="Geneva" pitchFamily="-111" charset="-128"/>
        </a:defRPr>
      </a:lvl5pPr>
      <a:lvl6pPr marL="457200" algn="ctr" rtl="0" eaLnBrk="1" fontAlgn="base" hangingPunct="1">
        <a:spcBef>
          <a:spcPct val="0"/>
        </a:spcBef>
        <a:spcAft>
          <a:spcPct val="0"/>
        </a:spcAft>
        <a:defRPr sz="3600" b="1">
          <a:solidFill>
            <a:schemeClr val="tx2"/>
          </a:solidFill>
          <a:latin typeface="Arial" charset="0"/>
        </a:defRPr>
      </a:lvl6pPr>
      <a:lvl7pPr marL="914400" algn="ctr" rtl="0" eaLnBrk="1" fontAlgn="base" hangingPunct="1">
        <a:spcBef>
          <a:spcPct val="0"/>
        </a:spcBef>
        <a:spcAft>
          <a:spcPct val="0"/>
        </a:spcAft>
        <a:defRPr sz="3600" b="1">
          <a:solidFill>
            <a:schemeClr val="tx2"/>
          </a:solidFill>
          <a:latin typeface="Arial" charset="0"/>
        </a:defRPr>
      </a:lvl7pPr>
      <a:lvl8pPr marL="1371600" algn="ctr" rtl="0" eaLnBrk="1" fontAlgn="base" hangingPunct="1">
        <a:spcBef>
          <a:spcPct val="0"/>
        </a:spcBef>
        <a:spcAft>
          <a:spcPct val="0"/>
        </a:spcAft>
        <a:defRPr sz="3600" b="1">
          <a:solidFill>
            <a:schemeClr val="tx2"/>
          </a:solidFill>
          <a:latin typeface="Arial" charset="0"/>
        </a:defRPr>
      </a:lvl8pPr>
      <a:lvl9pPr marL="1828800" algn="ctr"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lr>
          <a:schemeClr val="accent2"/>
        </a:buClr>
        <a:buSzPct val="60000"/>
        <a:buFont typeface="Wingdings" charset="0"/>
        <a:buChar char=""/>
        <a:defRPr sz="3200">
          <a:solidFill>
            <a:schemeClr val="accent1"/>
          </a:solidFill>
          <a:latin typeface="Calibri"/>
          <a:ea typeface="Geneva" pitchFamily="-111" charset="-128"/>
          <a:cs typeface="Calibri"/>
        </a:defRPr>
      </a:lvl1pPr>
      <a:lvl2pPr marL="742950" indent="-285750" algn="l" rtl="0" eaLnBrk="1" fontAlgn="base" hangingPunct="1">
        <a:spcBef>
          <a:spcPct val="20000"/>
        </a:spcBef>
        <a:spcAft>
          <a:spcPct val="0"/>
        </a:spcAft>
        <a:buClr>
          <a:schemeClr val="accent2"/>
        </a:buClr>
        <a:buSzPct val="60000"/>
        <a:buFont typeface="Wingdings" charset="0"/>
        <a:buChar char=""/>
        <a:defRPr sz="2800">
          <a:solidFill>
            <a:schemeClr val="accent4"/>
          </a:solidFill>
          <a:latin typeface="Calibri"/>
          <a:ea typeface="Geneva" pitchFamily="-111" charset="-128"/>
          <a:cs typeface="Calibri"/>
        </a:defRPr>
      </a:lvl2pPr>
      <a:lvl3pPr marL="1143000" indent="-228600" algn="l" rtl="0" eaLnBrk="1" fontAlgn="base" hangingPunct="1">
        <a:spcBef>
          <a:spcPct val="20000"/>
        </a:spcBef>
        <a:spcAft>
          <a:spcPct val="0"/>
        </a:spcAft>
        <a:buClr>
          <a:schemeClr val="accent2"/>
        </a:buClr>
        <a:buSzPct val="60000"/>
        <a:buFont typeface="Wingdings" charset="0"/>
        <a:buChar char=""/>
        <a:defRPr sz="2400">
          <a:solidFill>
            <a:schemeClr val="accent4"/>
          </a:solidFill>
          <a:latin typeface="Calibri"/>
          <a:ea typeface="Geneva" pitchFamily="-111" charset="-128"/>
          <a:cs typeface="Calibri"/>
        </a:defRPr>
      </a:lvl3pPr>
      <a:lvl4pPr marL="1600200" indent="-228600" algn="l" rtl="0" eaLnBrk="1" fontAlgn="base" hangingPunct="1">
        <a:spcBef>
          <a:spcPct val="20000"/>
        </a:spcBef>
        <a:spcAft>
          <a:spcPct val="0"/>
        </a:spcAft>
        <a:buClr>
          <a:schemeClr val="accent2"/>
        </a:buClr>
        <a:buSzPct val="60000"/>
        <a:buFont typeface="Wingdings" charset="0"/>
        <a:buChar char=""/>
        <a:defRPr sz="2000">
          <a:solidFill>
            <a:schemeClr val="accent4"/>
          </a:solidFill>
          <a:latin typeface="Calibri"/>
          <a:ea typeface="Geneva" pitchFamily="-111" charset="-128"/>
          <a:cs typeface="Calibri"/>
        </a:defRPr>
      </a:lvl4pPr>
      <a:lvl5pPr marL="2057400" indent="-228600" algn="l" rtl="0" eaLnBrk="1" fontAlgn="base" hangingPunct="1">
        <a:spcBef>
          <a:spcPct val="20000"/>
        </a:spcBef>
        <a:spcAft>
          <a:spcPct val="0"/>
        </a:spcAft>
        <a:buClr>
          <a:schemeClr val="accent2"/>
        </a:buClr>
        <a:buSzPct val="60000"/>
        <a:buFont typeface="Wingdings" charset="0"/>
        <a:buChar char=""/>
        <a:defRPr sz="2000">
          <a:solidFill>
            <a:schemeClr val="accent4"/>
          </a:solidFill>
          <a:latin typeface="Calibri"/>
          <a:ea typeface="Geneva" pitchFamily="-111" charset="-128"/>
          <a:cs typeface="Calibri"/>
        </a:defRPr>
      </a:lvl5pPr>
      <a:lvl6pPr marL="25146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Writing is a Team Sport</a:t>
            </a:r>
            <a:endParaRPr lang="en-US" dirty="0"/>
          </a:p>
        </p:txBody>
      </p:sp>
      <p:sp>
        <p:nvSpPr>
          <p:cNvPr id="3" name="Text Placeholder 2"/>
          <p:cNvSpPr>
            <a:spLocks noGrp="1"/>
          </p:cNvSpPr>
          <p:nvPr>
            <p:ph type="body" idx="1"/>
          </p:nvPr>
        </p:nvSpPr>
        <p:spPr/>
        <p:txBody>
          <a:bodyPr/>
          <a:lstStyle/>
          <a:p>
            <a:r>
              <a:rPr lang="en-US" dirty="0"/>
              <a:t>Lessons from a Productive </a:t>
            </a:r>
            <a:r>
              <a:rPr lang="en-US" dirty="0" err="1"/>
              <a:t>Interinstitutional</a:t>
            </a:r>
            <a:r>
              <a:rPr lang="en-US" dirty="0"/>
              <a:t> Research Team</a:t>
            </a:r>
          </a:p>
        </p:txBody>
      </p:sp>
      <p:sp>
        <p:nvSpPr>
          <p:cNvPr id="4" name="Text Placeholder 2"/>
          <p:cNvSpPr txBox="1">
            <a:spLocks/>
          </p:cNvSpPr>
          <p:nvPr/>
        </p:nvSpPr>
        <p:spPr bwMode="gray">
          <a:xfrm>
            <a:off x="722313" y="3002161"/>
            <a:ext cx="7772400" cy="112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Clr>
                <a:schemeClr val="accent2"/>
              </a:buClr>
              <a:buSzPct val="60000"/>
              <a:buFont typeface="Wingdings" charset="0"/>
              <a:buNone/>
              <a:defRPr sz="2000">
                <a:solidFill>
                  <a:schemeClr val="accent4"/>
                </a:solidFill>
                <a:latin typeface="Calibri"/>
                <a:ea typeface="Geneva" pitchFamily="-111" charset="-128"/>
                <a:cs typeface="Calibri"/>
              </a:defRPr>
            </a:lvl1pPr>
            <a:lvl2pPr marL="457200" indent="0" algn="l" rtl="0" eaLnBrk="1" fontAlgn="base" hangingPunct="1">
              <a:spcBef>
                <a:spcPct val="20000"/>
              </a:spcBef>
              <a:spcAft>
                <a:spcPct val="0"/>
              </a:spcAft>
              <a:buClr>
                <a:schemeClr val="accent2"/>
              </a:buClr>
              <a:buSzPct val="60000"/>
              <a:buFont typeface="Wingdings" charset="0"/>
              <a:buNone/>
              <a:defRPr sz="1800">
                <a:solidFill>
                  <a:schemeClr val="accent4"/>
                </a:solidFill>
                <a:latin typeface="Calibri"/>
                <a:ea typeface="Geneva" pitchFamily="-111" charset="-128"/>
                <a:cs typeface="Calibri"/>
              </a:defRPr>
            </a:lvl2pPr>
            <a:lvl3pPr marL="914400" indent="0" algn="l" rtl="0" eaLnBrk="1" fontAlgn="base" hangingPunct="1">
              <a:spcBef>
                <a:spcPct val="20000"/>
              </a:spcBef>
              <a:spcAft>
                <a:spcPct val="0"/>
              </a:spcAft>
              <a:buClr>
                <a:schemeClr val="accent2"/>
              </a:buClr>
              <a:buSzPct val="60000"/>
              <a:buFont typeface="Wingdings" charset="0"/>
              <a:buNone/>
              <a:defRPr sz="1600">
                <a:solidFill>
                  <a:schemeClr val="accent4"/>
                </a:solidFill>
                <a:latin typeface="Calibri"/>
                <a:ea typeface="Geneva" pitchFamily="-111" charset="-128"/>
                <a:cs typeface="Calibri"/>
              </a:defRPr>
            </a:lvl3pPr>
            <a:lvl4pPr marL="1371600" indent="0" algn="l" rtl="0" eaLnBrk="1" fontAlgn="base" hangingPunct="1">
              <a:spcBef>
                <a:spcPct val="20000"/>
              </a:spcBef>
              <a:spcAft>
                <a:spcPct val="0"/>
              </a:spcAft>
              <a:buClr>
                <a:schemeClr val="accent2"/>
              </a:buClr>
              <a:buSzPct val="60000"/>
              <a:buFont typeface="Wingdings" charset="0"/>
              <a:buNone/>
              <a:defRPr sz="1400">
                <a:solidFill>
                  <a:schemeClr val="accent4"/>
                </a:solidFill>
                <a:latin typeface="Calibri"/>
                <a:ea typeface="Geneva" pitchFamily="-111" charset="-128"/>
                <a:cs typeface="Calibri"/>
              </a:defRPr>
            </a:lvl4pPr>
            <a:lvl5pPr marL="1828800" indent="0" algn="l" rtl="0" eaLnBrk="1" fontAlgn="base" hangingPunct="1">
              <a:spcBef>
                <a:spcPct val="20000"/>
              </a:spcBef>
              <a:spcAft>
                <a:spcPct val="0"/>
              </a:spcAft>
              <a:buClr>
                <a:schemeClr val="accent2"/>
              </a:buClr>
              <a:buSzPct val="60000"/>
              <a:buFont typeface="Wingdings" charset="0"/>
              <a:buNone/>
              <a:defRPr sz="1400">
                <a:solidFill>
                  <a:schemeClr val="accent4"/>
                </a:solidFill>
                <a:latin typeface="Calibri"/>
                <a:ea typeface="Geneva" pitchFamily="-111" charset="-128"/>
                <a:cs typeface="Calibri"/>
              </a:defRPr>
            </a:lvl5pPr>
            <a:lvl6pPr marL="22860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6pPr>
            <a:lvl7pPr marL="27432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7pPr>
            <a:lvl8pPr marL="32004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8pPr>
            <a:lvl9pPr marL="36576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9pPr>
          </a:lstStyle>
          <a:p>
            <a:r>
              <a:rPr lang="en-US" kern="0" dirty="0"/>
              <a:t>Amanda Burbage, PhD &amp; Peggy Gesing, PhD</a:t>
            </a:r>
          </a:p>
          <a:p>
            <a:r>
              <a:rPr lang="en-US" kern="0" dirty="0"/>
              <a:t>Medical &amp; Health Professions Education</a:t>
            </a:r>
          </a:p>
        </p:txBody>
      </p:sp>
    </p:spTree>
    <p:extLst>
      <p:ext uri="{BB962C8B-B14F-4D97-AF65-F5344CB8AC3E}">
        <p14:creationId xmlns:p14="http://schemas.microsoft.com/office/powerpoint/2010/main" val="241202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F38DF7B6-647B-B242-B944-36A31F94FA14}" type="slidenum">
              <a:rPr lang="en-US" smtClean="0"/>
              <a:pPr/>
              <a:t>2</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199" y="1062508"/>
            <a:ext cx="5481862" cy="1923714"/>
          </a:xfrm>
          <a:prstGeom prst="rect">
            <a:avLst/>
          </a:prstGeom>
        </p:spPr>
      </p:pic>
      <p:sp>
        <p:nvSpPr>
          <p:cNvPr id="7" name="TextBox 6"/>
          <p:cNvSpPr txBox="1"/>
          <p:nvPr/>
        </p:nvSpPr>
        <p:spPr>
          <a:xfrm>
            <a:off x="515199" y="3032974"/>
            <a:ext cx="5203065" cy="369332"/>
          </a:xfrm>
          <a:prstGeom prst="rect">
            <a:avLst/>
          </a:prstGeom>
          <a:noFill/>
        </p:spPr>
        <p:txBody>
          <a:bodyPr wrap="square" rtlCol="0">
            <a:spAutoFit/>
          </a:bodyPr>
          <a:lstStyle/>
          <a:p>
            <a:r>
              <a:rPr lang="en-US" dirty="0">
                <a:solidFill>
                  <a:schemeClr val="accent1"/>
                </a:solidFill>
              </a:rPr>
              <a:t>Division I – Education in the Professions</a:t>
            </a:r>
          </a:p>
        </p:txBody>
      </p:sp>
    </p:spTree>
    <p:extLst>
      <p:ext uri="{BB962C8B-B14F-4D97-AF65-F5344CB8AC3E}">
        <p14:creationId xmlns:p14="http://schemas.microsoft.com/office/powerpoint/2010/main" val="638953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a:t>Publications</a:t>
            </a:r>
          </a:p>
          <a:p>
            <a:pPr lvl="1"/>
            <a:r>
              <a:rPr lang="en-US" b="1" dirty="0"/>
              <a:t>Burbage, A. K</a:t>
            </a:r>
            <a:r>
              <a:rPr lang="en-US" dirty="0"/>
              <a:t>., </a:t>
            </a:r>
            <a:r>
              <a:rPr lang="en-US" dirty="0" err="1"/>
              <a:t>Jia</a:t>
            </a:r>
            <a:r>
              <a:rPr lang="en-US" dirty="0"/>
              <a:t>, Y., &amp; Hoang, T.T. (2023). The impact of Community of Inquiry presence and self-efficacy on favorability of sustained remote learning. </a:t>
            </a:r>
            <a:r>
              <a:rPr lang="en-US" i="1" dirty="0"/>
              <a:t>BMC Medical Education. </a:t>
            </a:r>
            <a:r>
              <a:rPr lang="en-US" dirty="0"/>
              <a:t>Vol. ahead-of-print No. ahead-of-print.</a:t>
            </a:r>
          </a:p>
          <a:p>
            <a:pPr lvl="1"/>
            <a:r>
              <a:rPr lang="en-US" dirty="0" err="1"/>
              <a:t>Jia</a:t>
            </a:r>
            <a:r>
              <a:rPr lang="en-US" dirty="0"/>
              <a:t>, Y., </a:t>
            </a:r>
            <a:r>
              <a:rPr lang="en-US" b="1" dirty="0"/>
              <a:t>Gesing, P</a:t>
            </a:r>
            <a:r>
              <a:rPr lang="en-US" dirty="0"/>
              <a:t>., Jun, H.J., </a:t>
            </a:r>
            <a:r>
              <a:rPr lang="en-US" b="1" dirty="0"/>
              <a:t>Burbage, A. K</a:t>
            </a:r>
            <a:r>
              <a:rPr lang="en-US" dirty="0"/>
              <a:t>., Hoang, T.T., </a:t>
            </a:r>
            <a:r>
              <a:rPr lang="en-US" dirty="0" err="1"/>
              <a:t>Kulo</a:t>
            </a:r>
            <a:r>
              <a:rPr lang="en-US" dirty="0"/>
              <a:t>, V. </a:t>
            </a:r>
            <a:r>
              <a:rPr lang="en-US" dirty="0" err="1"/>
              <a:t>Cestone</a:t>
            </a:r>
            <a:r>
              <a:rPr lang="en-US" dirty="0"/>
              <a:t>, C., </a:t>
            </a:r>
            <a:r>
              <a:rPr lang="en-US" dirty="0" err="1"/>
              <a:t>McBrian</a:t>
            </a:r>
            <a:r>
              <a:rPr lang="en-US" dirty="0"/>
              <a:t>, S.B., &amp; </a:t>
            </a:r>
            <a:r>
              <a:rPr lang="en-US" dirty="0" err="1"/>
              <a:t>Tornwall</a:t>
            </a:r>
            <a:r>
              <a:rPr lang="en-US" dirty="0"/>
              <a:t>, J. (2022). Exploring the impacts of learning modality changes: Validation of the Learning Modality Change Community of Inquiry and Self-Efficacy Scales</a:t>
            </a:r>
            <a:r>
              <a:rPr lang="en-US" i="1" dirty="0"/>
              <a:t>. Education and Information Technologies</a:t>
            </a:r>
            <a:r>
              <a:rPr lang="en-US" dirty="0"/>
              <a:t>, </a:t>
            </a:r>
            <a:r>
              <a:rPr lang="en-US" i="1" dirty="0"/>
              <a:t>28, </a:t>
            </a:r>
            <a:r>
              <a:rPr lang="en-US" dirty="0"/>
              <a:t>1763–1781</a:t>
            </a:r>
            <a:r>
              <a:rPr lang="en-US" i="1" dirty="0"/>
              <a:t>. </a:t>
            </a:r>
            <a:r>
              <a:rPr lang="en-US" dirty="0" err="1"/>
              <a:t>doi</a:t>
            </a:r>
            <a:r>
              <a:rPr lang="en-US" dirty="0"/>
              <a:t>: 10.1007/s10639-022-11258-3</a:t>
            </a:r>
          </a:p>
          <a:p>
            <a:r>
              <a:rPr lang="en-US" dirty="0"/>
              <a:t>Conference Presentations</a:t>
            </a:r>
          </a:p>
          <a:p>
            <a:pPr lvl="1"/>
            <a:r>
              <a:rPr lang="en-US" dirty="0"/>
              <a:t>2 Roundtables &amp; 1 Paper Session</a:t>
            </a:r>
          </a:p>
          <a:p>
            <a:r>
              <a:rPr lang="en-US" dirty="0"/>
              <a:t>Works in Progress</a:t>
            </a:r>
          </a:p>
          <a:p>
            <a:pPr lvl="1"/>
            <a:r>
              <a:rPr lang="en-US" dirty="0"/>
              <a:t>Team Science – Qualitative Analysis, Case Study Methods</a:t>
            </a:r>
          </a:p>
          <a:p>
            <a:pPr lvl="1"/>
            <a:r>
              <a:rPr lang="en-US" dirty="0"/>
              <a:t>Influence over Division I Committee Work</a:t>
            </a:r>
          </a:p>
          <a:p>
            <a:endParaRPr lang="en-US" dirty="0"/>
          </a:p>
        </p:txBody>
      </p:sp>
      <p:sp>
        <p:nvSpPr>
          <p:cNvPr id="3" name="Title 2"/>
          <p:cNvSpPr>
            <a:spLocks noGrp="1"/>
          </p:cNvSpPr>
          <p:nvPr>
            <p:ph type="title"/>
          </p:nvPr>
        </p:nvSpPr>
        <p:spPr/>
        <p:txBody>
          <a:bodyPr/>
          <a:lstStyle/>
          <a:p>
            <a:r>
              <a:rPr lang="en-US" dirty="0"/>
              <a:t>A Productive Team</a:t>
            </a:r>
          </a:p>
        </p:txBody>
      </p:sp>
      <p:sp>
        <p:nvSpPr>
          <p:cNvPr id="4" name="Slide Number Placeholder 3"/>
          <p:cNvSpPr>
            <a:spLocks noGrp="1"/>
          </p:cNvSpPr>
          <p:nvPr>
            <p:ph type="sldNum" sz="quarter" idx="4"/>
          </p:nvPr>
        </p:nvSpPr>
        <p:spPr/>
        <p:txBody>
          <a:bodyPr/>
          <a:lstStyle/>
          <a:p>
            <a:fld id="{F38DF7B6-647B-B242-B944-36A31F94FA14}" type="slidenum">
              <a:rPr lang="en-US" smtClean="0"/>
              <a:pPr/>
              <a:t>3</a:t>
            </a:fld>
            <a:endParaRPr lang="en-US" dirty="0"/>
          </a:p>
        </p:txBody>
      </p:sp>
    </p:spTree>
    <p:extLst>
      <p:ext uri="{BB962C8B-B14F-4D97-AF65-F5344CB8AC3E}">
        <p14:creationId xmlns:p14="http://schemas.microsoft.com/office/powerpoint/2010/main" val="3067405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F38DF7B6-647B-B242-B944-36A31F94FA14}" type="slidenum">
              <a:rPr lang="en-US" smtClean="0"/>
              <a:pPr/>
              <a:t>4</a:t>
            </a:fld>
            <a:endParaRPr lang="en-US" dirty="0"/>
          </a:p>
        </p:txBody>
      </p:sp>
      <p:pic>
        <p:nvPicPr>
          <p:cNvPr id="4" name="Picture 3"/>
          <p:cNvPicPr>
            <a:picLocks noChangeAspect="1"/>
          </p:cNvPicPr>
          <p:nvPr/>
        </p:nvPicPr>
        <p:blipFill>
          <a:blip r:embed="rId3"/>
          <a:stretch>
            <a:fillRect/>
          </a:stretch>
        </p:blipFill>
        <p:spPr>
          <a:xfrm>
            <a:off x="228600" y="1883165"/>
            <a:ext cx="8625115" cy="1915017"/>
          </a:xfrm>
          <a:prstGeom prst="rect">
            <a:avLst/>
          </a:prstGeom>
        </p:spPr>
      </p:pic>
    </p:spTree>
    <p:extLst>
      <p:ext uri="{BB962C8B-B14F-4D97-AF65-F5344CB8AC3E}">
        <p14:creationId xmlns:p14="http://schemas.microsoft.com/office/powerpoint/2010/main" val="396051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Web of Inclusion &amp; Distributed Leadership</a:t>
            </a:r>
          </a:p>
          <a:p>
            <a:r>
              <a:rPr lang="en-US" dirty="0"/>
              <a:t>Interprofessional HPE Dynamics</a:t>
            </a:r>
          </a:p>
          <a:p>
            <a:r>
              <a:rPr lang="en-US" dirty="0"/>
              <a:t>Balancing Team Decisions with Timelines</a:t>
            </a:r>
          </a:p>
          <a:p>
            <a:r>
              <a:rPr lang="en-US" dirty="0"/>
              <a:t>Develop Shared Interest</a:t>
            </a:r>
          </a:p>
          <a:p>
            <a:r>
              <a:rPr lang="en-US" dirty="0"/>
              <a:t>Begin IRB Early</a:t>
            </a:r>
          </a:p>
        </p:txBody>
      </p:sp>
      <p:sp>
        <p:nvSpPr>
          <p:cNvPr id="3" name="Title 2"/>
          <p:cNvSpPr>
            <a:spLocks noGrp="1"/>
          </p:cNvSpPr>
          <p:nvPr>
            <p:ph type="title"/>
          </p:nvPr>
        </p:nvSpPr>
        <p:spPr/>
        <p:txBody>
          <a:bodyPr/>
          <a:lstStyle/>
          <a:p>
            <a:r>
              <a:rPr lang="en-US" dirty="0"/>
              <a:t>Team Leadership</a:t>
            </a:r>
          </a:p>
        </p:txBody>
      </p:sp>
      <p:sp>
        <p:nvSpPr>
          <p:cNvPr id="4" name="Slide Number Placeholder 3"/>
          <p:cNvSpPr>
            <a:spLocks noGrp="1"/>
          </p:cNvSpPr>
          <p:nvPr>
            <p:ph type="sldNum" sz="quarter" idx="4"/>
          </p:nvPr>
        </p:nvSpPr>
        <p:spPr/>
        <p:txBody>
          <a:bodyPr/>
          <a:lstStyle/>
          <a:p>
            <a:fld id="{F38DF7B6-647B-B242-B944-36A31F94FA14}" type="slidenum">
              <a:rPr lang="en-US" smtClean="0"/>
              <a:pPr/>
              <a:t>5</a:t>
            </a:fld>
            <a:endParaRPr lang="en-US" dirty="0"/>
          </a:p>
        </p:txBody>
      </p:sp>
    </p:spTree>
    <p:extLst>
      <p:ext uri="{BB962C8B-B14F-4D97-AF65-F5344CB8AC3E}">
        <p14:creationId xmlns:p14="http://schemas.microsoft.com/office/powerpoint/2010/main" val="571875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Team Strengths, Opportunities, and Mindsets</a:t>
            </a:r>
          </a:p>
          <a:p>
            <a:r>
              <a:rPr lang="en-US" dirty="0"/>
              <a:t>Hold Process Loosely and Expectations Tightly</a:t>
            </a:r>
          </a:p>
          <a:p>
            <a:r>
              <a:rPr lang="en-US" dirty="0"/>
              <a:t>Backwards Design for Team Goals</a:t>
            </a:r>
          </a:p>
          <a:p>
            <a:r>
              <a:rPr lang="en-US" dirty="0"/>
              <a:t>Messy, Iterative, but Productive</a:t>
            </a:r>
          </a:p>
          <a:p>
            <a:r>
              <a:rPr lang="en-US" dirty="0"/>
              <a:t>Authorship Order (</a:t>
            </a:r>
            <a:r>
              <a:rPr lang="en-US" i="1" dirty="0"/>
              <a:t>APA Scorecard</a:t>
            </a:r>
            <a:r>
              <a:rPr lang="en-US" dirty="0"/>
              <a:t>)</a:t>
            </a:r>
          </a:p>
        </p:txBody>
      </p:sp>
      <p:sp>
        <p:nvSpPr>
          <p:cNvPr id="3" name="Title 2"/>
          <p:cNvSpPr>
            <a:spLocks noGrp="1"/>
          </p:cNvSpPr>
          <p:nvPr>
            <p:ph type="title"/>
          </p:nvPr>
        </p:nvSpPr>
        <p:spPr/>
        <p:txBody>
          <a:bodyPr/>
          <a:lstStyle/>
          <a:p>
            <a:r>
              <a:rPr lang="en-US" dirty="0"/>
              <a:t>Collaborative Writing</a:t>
            </a:r>
          </a:p>
        </p:txBody>
      </p:sp>
      <p:sp>
        <p:nvSpPr>
          <p:cNvPr id="4" name="Slide Number Placeholder 3"/>
          <p:cNvSpPr>
            <a:spLocks noGrp="1"/>
          </p:cNvSpPr>
          <p:nvPr>
            <p:ph type="sldNum" sz="quarter" idx="4"/>
          </p:nvPr>
        </p:nvSpPr>
        <p:spPr/>
        <p:txBody>
          <a:bodyPr/>
          <a:lstStyle/>
          <a:p>
            <a:fld id="{F38DF7B6-647B-B242-B944-36A31F94FA14}" type="slidenum">
              <a:rPr lang="en-US" smtClean="0"/>
              <a:pPr/>
              <a:t>6</a:t>
            </a:fld>
            <a:endParaRPr lang="en-US" dirty="0"/>
          </a:p>
        </p:txBody>
      </p:sp>
    </p:spTree>
    <p:extLst>
      <p:ext uri="{BB962C8B-B14F-4D97-AF65-F5344CB8AC3E}">
        <p14:creationId xmlns:p14="http://schemas.microsoft.com/office/powerpoint/2010/main" val="3394138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Writing is a Team Sport</a:t>
            </a:r>
            <a:endParaRPr lang="en-US" dirty="0"/>
          </a:p>
        </p:txBody>
      </p:sp>
      <p:sp>
        <p:nvSpPr>
          <p:cNvPr id="3" name="Text Placeholder 2"/>
          <p:cNvSpPr>
            <a:spLocks noGrp="1"/>
          </p:cNvSpPr>
          <p:nvPr>
            <p:ph type="body" idx="1"/>
          </p:nvPr>
        </p:nvSpPr>
        <p:spPr/>
        <p:txBody>
          <a:bodyPr/>
          <a:lstStyle/>
          <a:p>
            <a:r>
              <a:rPr lang="en-US" dirty="0"/>
              <a:t>Lessons from a Productive </a:t>
            </a:r>
            <a:r>
              <a:rPr lang="en-US" dirty="0" err="1"/>
              <a:t>Interinstitutional</a:t>
            </a:r>
            <a:r>
              <a:rPr lang="en-US" dirty="0"/>
              <a:t> Research Team</a:t>
            </a:r>
          </a:p>
        </p:txBody>
      </p:sp>
      <p:sp>
        <p:nvSpPr>
          <p:cNvPr id="4" name="Text Placeholder 2"/>
          <p:cNvSpPr txBox="1">
            <a:spLocks/>
          </p:cNvSpPr>
          <p:nvPr/>
        </p:nvSpPr>
        <p:spPr bwMode="gray">
          <a:xfrm>
            <a:off x="722313" y="3002161"/>
            <a:ext cx="7772400" cy="1125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Clr>
                <a:schemeClr val="accent2"/>
              </a:buClr>
              <a:buSzPct val="60000"/>
              <a:buFont typeface="Wingdings" charset="0"/>
              <a:buNone/>
              <a:defRPr sz="2000">
                <a:solidFill>
                  <a:schemeClr val="accent4"/>
                </a:solidFill>
                <a:latin typeface="Calibri"/>
                <a:ea typeface="Geneva" pitchFamily="-111" charset="-128"/>
                <a:cs typeface="Calibri"/>
              </a:defRPr>
            </a:lvl1pPr>
            <a:lvl2pPr marL="457200" indent="0" algn="l" rtl="0" eaLnBrk="1" fontAlgn="base" hangingPunct="1">
              <a:spcBef>
                <a:spcPct val="20000"/>
              </a:spcBef>
              <a:spcAft>
                <a:spcPct val="0"/>
              </a:spcAft>
              <a:buClr>
                <a:schemeClr val="accent2"/>
              </a:buClr>
              <a:buSzPct val="60000"/>
              <a:buFont typeface="Wingdings" charset="0"/>
              <a:buNone/>
              <a:defRPr sz="1800">
                <a:solidFill>
                  <a:schemeClr val="accent4"/>
                </a:solidFill>
                <a:latin typeface="Calibri"/>
                <a:ea typeface="Geneva" pitchFamily="-111" charset="-128"/>
                <a:cs typeface="Calibri"/>
              </a:defRPr>
            </a:lvl2pPr>
            <a:lvl3pPr marL="914400" indent="0" algn="l" rtl="0" eaLnBrk="1" fontAlgn="base" hangingPunct="1">
              <a:spcBef>
                <a:spcPct val="20000"/>
              </a:spcBef>
              <a:spcAft>
                <a:spcPct val="0"/>
              </a:spcAft>
              <a:buClr>
                <a:schemeClr val="accent2"/>
              </a:buClr>
              <a:buSzPct val="60000"/>
              <a:buFont typeface="Wingdings" charset="0"/>
              <a:buNone/>
              <a:defRPr sz="1600">
                <a:solidFill>
                  <a:schemeClr val="accent4"/>
                </a:solidFill>
                <a:latin typeface="Calibri"/>
                <a:ea typeface="Geneva" pitchFamily="-111" charset="-128"/>
                <a:cs typeface="Calibri"/>
              </a:defRPr>
            </a:lvl3pPr>
            <a:lvl4pPr marL="1371600" indent="0" algn="l" rtl="0" eaLnBrk="1" fontAlgn="base" hangingPunct="1">
              <a:spcBef>
                <a:spcPct val="20000"/>
              </a:spcBef>
              <a:spcAft>
                <a:spcPct val="0"/>
              </a:spcAft>
              <a:buClr>
                <a:schemeClr val="accent2"/>
              </a:buClr>
              <a:buSzPct val="60000"/>
              <a:buFont typeface="Wingdings" charset="0"/>
              <a:buNone/>
              <a:defRPr sz="1400">
                <a:solidFill>
                  <a:schemeClr val="accent4"/>
                </a:solidFill>
                <a:latin typeface="Calibri"/>
                <a:ea typeface="Geneva" pitchFamily="-111" charset="-128"/>
                <a:cs typeface="Calibri"/>
              </a:defRPr>
            </a:lvl4pPr>
            <a:lvl5pPr marL="1828800" indent="0" algn="l" rtl="0" eaLnBrk="1" fontAlgn="base" hangingPunct="1">
              <a:spcBef>
                <a:spcPct val="20000"/>
              </a:spcBef>
              <a:spcAft>
                <a:spcPct val="0"/>
              </a:spcAft>
              <a:buClr>
                <a:schemeClr val="accent2"/>
              </a:buClr>
              <a:buSzPct val="60000"/>
              <a:buFont typeface="Wingdings" charset="0"/>
              <a:buNone/>
              <a:defRPr sz="1400">
                <a:solidFill>
                  <a:schemeClr val="accent4"/>
                </a:solidFill>
                <a:latin typeface="Calibri"/>
                <a:ea typeface="Geneva" pitchFamily="-111" charset="-128"/>
                <a:cs typeface="Calibri"/>
              </a:defRPr>
            </a:lvl5pPr>
            <a:lvl6pPr marL="22860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6pPr>
            <a:lvl7pPr marL="27432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7pPr>
            <a:lvl8pPr marL="32004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8pPr>
            <a:lvl9pPr marL="3657600" indent="0" algn="l" rtl="0" eaLnBrk="1" fontAlgn="base" hangingPunct="1">
              <a:spcBef>
                <a:spcPct val="20000"/>
              </a:spcBef>
              <a:spcAft>
                <a:spcPct val="0"/>
              </a:spcAft>
              <a:buClr>
                <a:schemeClr val="accent1"/>
              </a:buClr>
              <a:buFont typeface="Arial" charset="0"/>
              <a:buNone/>
              <a:defRPr sz="1400">
                <a:solidFill>
                  <a:schemeClr val="tx1"/>
                </a:solidFill>
                <a:latin typeface="+mn-lt"/>
              </a:defRPr>
            </a:lvl9pPr>
          </a:lstStyle>
          <a:p>
            <a:r>
              <a:rPr lang="en-US" kern="0" dirty="0"/>
              <a:t>Amanda Burbage, PhD &amp; Peggy Gesing, PhD</a:t>
            </a:r>
          </a:p>
          <a:p>
            <a:r>
              <a:rPr lang="en-US" kern="0" dirty="0"/>
              <a:t>Medical &amp; Health Professions Education</a:t>
            </a:r>
          </a:p>
        </p:txBody>
      </p:sp>
    </p:spTree>
    <p:extLst>
      <p:ext uri="{BB962C8B-B14F-4D97-AF65-F5344CB8AC3E}">
        <p14:creationId xmlns:p14="http://schemas.microsoft.com/office/powerpoint/2010/main" val="65130478"/>
      </p:ext>
    </p:extLst>
  </p:cSld>
  <p:clrMapOvr>
    <a:masterClrMapping/>
  </p:clrMapOvr>
</p:sld>
</file>

<file path=ppt/theme/theme1.xml><?xml version="1.0" encoding="utf-8"?>
<a:theme xmlns:a="http://schemas.openxmlformats.org/drawingml/2006/main" name="Theme1">
  <a:themeElements>
    <a:clrScheme name="EVMS 2011">
      <a:dk1>
        <a:sysClr val="windowText" lastClr="000000"/>
      </a:dk1>
      <a:lt1>
        <a:sysClr val="window" lastClr="FFFFFF"/>
      </a:lt1>
      <a:dk2>
        <a:srgbClr val="00334D"/>
      </a:dk2>
      <a:lt2>
        <a:srgbClr val="EEECE1"/>
      </a:lt2>
      <a:accent1>
        <a:srgbClr val="367C99"/>
      </a:accent1>
      <a:accent2>
        <a:srgbClr val="B64121"/>
      </a:accent2>
      <a:accent3>
        <a:srgbClr val="41C4DC"/>
      </a:accent3>
      <a:accent4>
        <a:srgbClr val="766A63"/>
      </a:accent4>
      <a:accent5>
        <a:srgbClr val="DCCE86"/>
      </a:accent5>
      <a:accent6>
        <a:srgbClr val="C6EDF5"/>
      </a:accent6>
      <a:hlink>
        <a:srgbClr val="367C99"/>
      </a:hlink>
      <a:folHlink>
        <a:srgbClr val="C0501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s01_1 1">
        <a:dk1>
          <a:srgbClr val="000066"/>
        </a:dk1>
        <a:lt1>
          <a:srgbClr val="FFFFFF"/>
        </a:lt1>
        <a:dk2>
          <a:srgbClr val="425A8A"/>
        </a:dk2>
        <a:lt2>
          <a:srgbClr val="CACACA"/>
        </a:lt2>
        <a:accent1>
          <a:srgbClr val="D5CC9D"/>
        </a:accent1>
        <a:accent2>
          <a:srgbClr val="C4DA8C"/>
        </a:accent2>
        <a:accent3>
          <a:srgbClr val="FFFFFF"/>
        </a:accent3>
        <a:accent4>
          <a:srgbClr val="000056"/>
        </a:accent4>
        <a:accent5>
          <a:srgbClr val="E7E2CC"/>
        </a:accent5>
        <a:accent6>
          <a:srgbClr val="B1C57E"/>
        </a:accent6>
        <a:hlink>
          <a:srgbClr val="8DBFC3"/>
        </a:hlink>
        <a:folHlink>
          <a:srgbClr val="DBB093"/>
        </a:folHlink>
      </a:clrScheme>
      <a:clrMap bg1="lt1" tx1="dk1" bg2="lt2" tx2="dk2" accent1="accent1" accent2="accent2" accent3="accent3" accent4="accent4" accent5="accent5" accent6="accent6" hlink="hlink" folHlink="folHlink"/>
    </a:extraClrScheme>
    <a:extraClrScheme>
      <a:clrScheme name="ms01_1 2">
        <a:dk1>
          <a:srgbClr val="000066"/>
        </a:dk1>
        <a:lt1>
          <a:srgbClr val="FFFFFF"/>
        </a:lt1>
        <a:dk2>
          <a:srgbClr val="50797C"/>
        </a:dk2>
        <a:lt2>
          <a:srgbClr val="CACACA"/>
        </a:lt2>
        <a:accent1>
          <a:srgbClr val="9CD6D3"/>
        </a:accent1>
        <a:accent2>
          <a:srgbClr val="82C3E4"/>
        </a:accent2>
        <a:accent3>
          <a:srgbClr val="FFFFFF"/>
        </a:accent3>
        <a:accent4>
          <a:srgbClr val="000056"/>
        </a:accent4>
        <a:accent5>
          <a:srgbClr val="CBE8E6"/>
        </a:accent5>
        <a:accent6>
          <a:srgbClr val="75B0CF"/>
        </a:accent6>
        <a:hlink>
          <a:srgbClr val="CDC483"/>
        </a:hlink>
        <a:folHlink>
          <a:srgbClr val="9B9CD3"/>
        </a:folHlink>
      </a:clrScheme>
      <a:clrMap bg1="lt1" tx1="dk1" bg2="lt2" tx2="dk2" accent1="accent1" accent2="accent2" accent3="accent3" accent4="accent4" accent5="accent5" accent6="accent6" hlink="hlink" folHlink="folHlink"/>
    </a:extraClrScheme>
    <a:extraClrScheme>
      <a:clrScheme name="ms01_1 3">
        <a:dk1>
          <a:srgbClr val="000000"/>
        </a:dk1>
        <a:lt1>
          <a:srgbClr val="FFFFFF"/>
        </a:lt1>
        <a:dk2>
          <a:srgbClr val="515F7B"/>
        </a:dk2>
        <a:lt2>
          <a:srgbClr val="CACACA"/>
        </a:lt2>
        <a:accent1>
          <a:srgbClr val="9FCAD3"/>
        </a:accent1>
        <a:accent2>
          <a:srgbClr val="839EE3"/>
        </a:accent2>
        <a:accent3>
          <a:srgbClr val="FFFFFF"/>
        </a:accent3>
        <a:accent4>
          <a:srgbClr val="000000"/>
        </a:accent4>
        <a:accent5>
          <a:srgbClr val="CDE1E6"/>
        </a:accent5>
        <a:accent6>
          <a:srgbClr val="768FCE"/>
        </a:accent6>
        <a:hlink>
          <a:srgbClr val="68CCB7"/>
        </a:hlink>
        <a:folHlink>
          <a:srgbClr val="F4D17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ACA97755-9062-4B10-9FFF-15540B5D944D}" vid="{FCAF1C84-9D94-4838-86E0-67F2354DF2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AC8135331B184DA4B00B7E57D74572" ma:contentTypeVersion="15" ma:contentTypeDescription="Create a new document." ma:contentTypeScope="" ma:versionID="11ab7edd997a214a9f42a7c127e03b80">
  <xsd:schema xmlns:xsd="http://www.w3.org/2001/XMLSchema" xmlns:xs="http://www.w3.org/2001/XMLSchema" xmlns:p="http://schemas.microsoft.com/office/2006/metadata/properties" xmlns:ns3="5e77559b-9a3f-4b74-9c45-e4a3e5e03323" xmlns:ns4="47664caf-1885-4cd9-8f90-394b4d2afec6" targetNamespace="http://schemas.microsoft.com/office/2006/metadata/properties" ma:root="true" ma:fieldsID="b47d66b4704798589916b1c4d183aac2" ns3:_="" ns4:_="">
    <xsd:import namespace="5e77559b-9a3f-4b74-9c45-e4a3e5e03323"/>
    <xsd:import namespace="47664caf-1885-4cd9-8f90-394b4d2afec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77559b-9a3f-4b74-9c45-e4a3e5e033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664caf-1885-4cd9-8f90-394b4d2afec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e77559b-9a3f-4b74-9c45-e4a3e5e03323" xsi:nil="true"/>
  </documentManagement>
</p:properties>
</file>

<file path=customXml/itemProps1.xml><?xml version="1.0" encoding="utf-8"?>
<ds:datastoreItem xmlns:ds="http://schemas.openxmlformats.org/officeDocument/2006/customXml" ds:itemID="{F65E2184-4AA8-4556-9511-A341E6A148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77559b-9a3f-4b74-9c45-e4a3e5e03323"/>
    <ds:schemaRef ds:uri="47664caf-1885-4cd9-8f90-394b4d2af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D742AC-BEDD-4FD7-A54B-25347B3879D7}">
  <ds:schemaRefs>
    <ds:schemaRef ds:uri="http://schemas.microsoft.com/sharepoint/v3/contenttype/forms"/>
  </ds:schemaRefs>
</ds:datastoreItem>
</file>

<file path=customXml/itemProps3.xml><?xml version="1.0" encoding="utf-8"?>
<ds:datastoreItem xmlns:ds="http://schemas.openxmlformats.org/officeDocument/2006/customXml" ds:itemID="{317252B8-F21F-4A00-8E90-2A789347C39F}">
  <ds:schemaRefs>
    <ds:schemaRef ds:uri="http://purl.org/dc/dcmitype/"/>
    <ds:schemaRef ds:uri="http://purl.org/dc/terms/"/>
    <ds:schemaRef ds:uri="http://www.w3.org/XML/1998/namespace"/>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office/infopath/2007/PartnerControls"/>
    <ds:schemaRef ds:uri="47664caf-1885-4cd9-8f90-394b4d2afec6"/>
    <ds:schemaRef ds:uri="5e77559b-9a3f-4b74-9c45-e4a3e5e03323"/>
  </ds:schemaRefs>
</ds:datastoreItem>
</file>

<file path=docProps/app.xml><?xml version="1.0" encoding="utf-8"?>
<Properties xmlns="http://schemas.openxmlformats.org/officeDocument/2006/extended-properties" xmlns:vt="http://schemas.openxmlformats.org/officeDocument/2006/docPropsVTypes">
  <Template>Default Theme</Template>
  <TotalTime>25</TotalTime>
  <Words>1560</Words>
  <Application>Microsoft Office PowerPoint</Application>
  <PresentationFormat>On-screen Show (16:9)</PresentationFormat>
  <Paragraphs>79</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Geneva</vt:lpstr>
      <vt:lpstr>Wingdings</vt:lpstr>
      <vt:lpstr>ヒラギノ角ゴ Pro W3</vt:lpstr>
      <vt:lpstr>Theme1</vt:lpstr>
      <vt:lpstr>Writing is a Team Sport</vt:lpstr>
      <vt:lpstr>PowerPoint Presentation</vt:lpstr>
      <vt:lpstr>A Productive Team</vt:lpstr>
      <vt:lpstr>PowerPoint Presentation</vt:lpstr>
      <vt:lpstr>Team Leadership</vt:lpstr>
      <vt:lpstr>Collaborative Writing</vt:lpstr>
      <vt:lpstr>Writing is a Team Sport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is a Team Sport</dc:title>
  <dc:creator>Burbage, Amanda K.</dc:creator>
  <cp:lastModifiedBy>Brocus, Rebecca D</cp:lastModifiedBy>
  <cp:revision>3</cp:revision>
  <dcterms:created xsi:type="dcterms:W3CDTF">2023-04-24T16:44:39Z</dcterms:created>
  <dcterms:modified xsi:type="dcterms:W3CDTF">2023-05-01T19:44:54Z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0x01010062AC8135331B184DA4B00B7E57D74572</vt:lpwstr>
  </property>
</Properties>
</file>