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347" r:id="rId2"/>
    <p:sldId id="350" r:id="rId3"/>
    <p:sldId id="367" r:id="rId4"/>
    <p:sldId id="348" r:id="rId5"/>
    <p:sldId id="366" r:id="rId6"/>
    <p:sldId id="351" r:id="rId7"/>
    <p:sldId id="349" r:id="rId8"/>
    <p:sldId id="364" r:id="rId9"/>
    <p:sldId id="355" r:id="rId10"/>
    <p:sldId id="353" r:id="rId11"/>
    <p:sldId id="369" r:id="rId12"/>
    <p:sldId id="370" r:id="rId13"/>
    <p:sldId id="357" r:id="rId14"/>
    <p:sldId id="368" r:id="rId15"/>
    <p:sldId id="358" r:id="rId16"/>
    <p:sldId id="361" r:id="rId17"/>
    <p:sldId id="354" r:id="rId18"/>
    <p:sldId id="365" r:id="rId19"/>
    <p:sldId id="360" r:id="rId20"/>
    <p:sldId id="3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47D91-6F91-F381-5E5E-D599BA6C7BA2}" v="156" dt="2023-04-26T19:08:50.982"/>
    <p1510:client id="{F72E8E89-4B61-4E52-92D3-883B8BD4D192}" v="533" dt="2023-04-26T19:41:15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9" autoAdjust="0"/>
  </p:normalViewPr>
  <p:slideViewPr>
    <p:cSldViewPr snapToGrid="0">
      <p:cViewPr varScale="1">
        <p:scale>
          <a:sx n="95" d="100"/>
          <a:sy n="95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39D0-6BA0-44BA-A886-6F9FE4DA0DA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34B00-A3F0-4F4D-9CA0-C6D4BF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FC is also listed by ASCP under Lab Operations in the MANUAL/AUTOMATED METHODOLOGY AND INSTRUMENTATION  section (just listed among other techniques, such as spectrophotometry, electrophoresis, vaguely undefined “molecular methods”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Reasoning for continuing to offer this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advantages than disadvantages for each theme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do we need this photo here??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8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De-ID samples, abs manufacturer, </a:t>
            </a:r>
            <a:r>
              <a:rPr lang="en-US" err="1"/>
              <a:t>etc</a:t>
            </a:r>
            <a:endParaRPr lang="en-US"/>
          </a:p>
          <a:p>
            <a:r>
              <a:rPr lang="en-US" err="1">
                <a:cs typeface="Calibri"/>
              </a:rPr>
              <a:t>Antobodies</a:t>
            </a:r>
            <a:r>
              <a:rPr lang="en-US">
                <a:cs typeface="Calibri"/>
              </a:rPr>
              <a:t> + labels used (manufacturer)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Patient samples and </a:t>
            </a:r>
            <a:r>
              <a:rPr lang="en-US" err="1"/>
              <a:t>immunocontrol</a:t>
            </a:r>
            <a:r>
              <a:rPr lang="en-US"/>
              <a:t> samples (normal and abnormal)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Final: 2 out of 28 questions relevant to FC. All students interpreted the images/calculated ratios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tubes total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Enhanced understanding: 91% in immunology, 100% in Advanced heme</a:t>
            </a:r>
          </a:p>
          <a:p>
            <a:endParaRPr lang="en-US"/>
          </a:p>
          <a:p>
            <a:r>
              <a:rPr lang="en-US"/>
              <a:t>Relevance to clinical rotation: 4 out of 14 could neither agree nor disagree</a:t>
            </a:r>
          </a:p>
          <a:p>
            <a:endParaRPr lang="en-US"/>
          </a:p>
          <a:p>
            <a:r>
              <a:rPr lang="en-US"/>
              <a:t>Preparation for practice/competitive in job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Split into 2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results were expected: only 2 out of 13 clinical sites that offered hematology rotations during this time performed 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34B00-A3F0-4F4D-9CA0-C6D4BFC586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VMS Fine Family Academy of Educators logo with EVMS curve" title="EVMS Fine Family Academy of Educators logo">
            <a:extLst>
              <a:ext uri="{FF2B5EF4-FFF2-40B4-BE49-F238E27FC236}">
                <a16:creationId xmlns:a16="http://schemas.microsoft.com/office/drawing/2014/main" id="{1B77E3F7-C832-2A4F-AB27-70DCC1862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9"/>
            <a:ext cx="12192000" cy="147002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63084" y="54610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FEE96-8B5A-4D38-B230-884F799AE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9336" y="1319601"/>
            <a:ext cx="627332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0"/>
            <a:ext cx="109728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5DB74-746C-A840-975B-0541BEEA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2B4398-B276-5647-9C79-15015724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3EB80-5C66-5B4D-94F6-8B7660B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14083-3B9F-E447-B312-62AFD4E1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19312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19312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A989B8-B056-7348-80DE-FDD3C276FEB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93370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1DC1C-0871-3747-9603-BA703F63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55C26-066E-6043-A73E-E27C9908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D7E0D-6497-3E49-998F-74F4E4B7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4590307" y="1981197"/>
            <a:ext cx="2117" cy="4191003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765296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1765298"/>
            <a:ext cx="7112000" cy="417830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2927347"/>
            <a:ext cx="4011084" cy="32448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DCEAE-9401-7749-825A-B4555A7F0EF5}"/>
              </a:ext>
            </a:extLst>
          </p:cNvPr>
          <p:cNvSpPr txBox="1">
            <a:spLocks/>
          </p:cNvSpPr>
          <p:nvPr userDrawn="1"/>
        </p:nvSpPr>
        <p:spPr>
          <a:xfrm>
            <a:off x="914400" y="1072660"/>
            <a:ext cx="10972800" cy="812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F7F9B"/>
                </a:solidFill>
                <a:latin typeface="+mj-lt"/>
                <a:ea typeface="ヒラギノ角ゴ Pro W3" charset="0"/>
                <a:cs typeface="Geneva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D1355-5A67-6C42-810C-C92C0214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2400" y="1739901"/>
            <a:ext cx="9753600" cy="4330700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270001"/>
            <a:ext cx="9753600" cy="4905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6884" y="1857375"/>
            <a:ext cx="9491819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0" y="6070600"/>
            <a:ext cx="9753600" cy="6096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BEE35-9E47-2F42-99BA-856D26AE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032000"/>
            <a:ext cx="10566400" cy="4343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EB28AC-1B9E-F846-99C8-9B47DFF6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E7D5-4545-A14E-86F3-7389C0CA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397B2B-EFDB-7842-8437-C6C5393AA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MS Fine Family Academy of Educators logo with EVMS curve" title="EVMS Fine Family Academy of Educators logo">
            <a:extLst>
              <a:ext uri="{FF2B5EF4-FFF2-40B4-BE49-F238E27FC236}">
                <a16:creationId xmlns:a16="http://schemas.microsoft.com/office/drawing/2014/main" id="{C73CA86A-8C65-3546-B9CF-F2A6E2690FD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9"/>
            <a:ext cx="12192000" cy="1470025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83944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CC393-40CF-4AAF-8F62-2944910596B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05534" y="6223678"/>
            <a:ext cx="1886465" cy="6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ヒラギノ角ゴ Pro W3" charset="0"/>
          <a:cs typeface="Geneva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4267">
          <a:solidFill>
            <a:schemeClr val="accent1"/>
          </a:solidFill>
          <a:latin typeface="Calibri"/>
          <a:ea typeface="Geneva" pitchFamily="-111" charset="-128"/>
          <a:cs typeface="Calibri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733">
          <a:solidFill>
            <a:schemeClr val="accent4"/>
          </a:solidFill>
          <a:latin typeface="Calibri"/>
          <a:ea typeface="Geneva" pitchFamily="-111" charset="-128"/>
          <a:cs typeface="Calibri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200">
          <a:solidFill>
            <a:schemeClr val="accent4"/>
          </a:solidFill>
          <a:latin typeface="Calibri"/>
          <a:ea typeface="Geneva" pitchFamily="-111" charset="-128"/>
          <a:cs typeface="Calibri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p.org/content/docs/default-source/boc-pdfs/boc-us-guidelines/mls_content_guideline.pdf?sfvrsn=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09" y="3666402"/>
            <a:ext cx="11582400" cy="1362075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Incorporation of Flow Cytometry Psychomotor Exercises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Medical Laboratory Science Curriculum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Childs, MS., MLS(ASCP)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Barbara Kraj, PHD, MLS(ASCP)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b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 </a:t>
            </a:r>
            <a:endParaRPr lang="en-US" sz="2667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7A94288-D302-8233-EEE2-422213FA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8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B5EA3-3840-37EA-3FA1-39176D7E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0550"/>
            <a:ext cx="10972800" cy="4267200"/>
          </a:xfrm>
        </p:spPr>
        <p:txBody>
          <a:bodyPr/>
          <a:lstStyle/>
          <a:p>
            <a:r>
              <a:rPr lang="en-US" sz="3200"/>
              <a:t>Response rate: 70% (14 out of 20)</a:t>
            </a:r>
          </a:p>
          <a:p>
            <a:r>
              <a:rPr lang="en-US" sz="3200"/>
              <a:t>Enhanced understanding of FC principles underlying lymphocyte subset analysis and leukemia/lymphoma immunophenotyping</a:t>
            </a:r>
          </a:p>
          <a:p>
            <a:r>
              <a:rPr lang="en-US" sz="3200"/>
              <a:t>Mixed reviews as to if it was relevant to clinical rotation</a:t>
            </a:r>
          </a:p>
          <a:p>
            <a:r>
              <a:rPr lang="en-US" sz="3200"/>
              <a:t>Undecided on if experiences prepared them for practice/ or made them more competitive in the job market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B91F6C-FA4F-93CB-876E-C727DED2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2500"/>
            <a:ext cx="10972800" cy="812800"/>
          </a:xfrm>
        </p:spPr>
        <p:txBody>
          <a:bodyPr/>
          <a:lstStyle/>
          <a:p>
            <a:r>
              <a:rPr lang="en-US"/>
              <a:t>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D407-C99E-0CB6-DFF8-2AFFF7C7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D04F8-2064-FF0F-D09E-4ED597BC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5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12EB-17D2-13F4-538C-4A53B0F2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57779" y="3316345"/>
            <a:ext cx="4983591" cy="707712"/>
          </a:xfrm>
        </p:spPr>
        <p:txBody>
          <a:bodyPr/>
          <a:lstStyle/>
          <a:p>
            <a:pPr algn="ctr"/>
            <a:r>
              <a:rPr lang="en-US" dirty="0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12205-2C4C-7528-2805-7082F601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0DE31-88D0-89E9-9917-7C6A03C371E2}"/>
              </a:ext>
            </a:extLst>
          </p:cNvPr>
          <p:cNvSpPr txBox="1"/>
          <p:nvPr/>
        </p:nvSpPr>
        <p:spPr>
          <a:xfrm>
            <a:off x="3263878" y="6298870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375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Qualtrics survey, Question </a:t>
            </a: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CCA6EFE-D7E0-C7EC-F144-1ABC3A20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813" y="1049148"/>
            <a:ext cx="7634374" cy="52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7350-4A50-82ED-8CF7-1C8F62EF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40111" y="3139359"/>
            <a:ext cx="4267199" cy="729889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A70AF-7642-6073-538C-9338CCDE9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0C252-8C16-3BA7-61A8-22261934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7"/>
          <a:stretch/>
        </p:blipFill>
        <p:spPr>
          <a:xfrm>
            <a:off x="2135372" y="935373"/>
            <a:ext cx="7664844" cy="5541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B744C-1673-36CE-AFF1-ED75A482ECE3}"/>
              </a:ext>
            </a:extLst>
          </p:cNvPr>
          <p:cNvSpPr txBox="1"/>
          <p:nvPr/>
        </p:nvSpPr>
        <p:spPr>
          <a:xfrm>
            <a:off x="4244263" y="6477000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75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Qualtrics survey, Question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7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E6161-775E-3BE1-C893-BC40A3F2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516" y="3386876"/>
            <a:ext cx="4961620" cy="869576"/>
          </a:xfrm>
        </p:spPr>
        <p:txBody>
          <a:bodyPr/>
          <a:lstStyle/>
          <a:p>
            <a:pPr algn="ctr"/>
            <a:r>
              <a:rPr lang="en-US" dirty="0"/>
              <a:t>Survey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5E42-76AF-4B1E-865E-68E1C3721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6F685-805F-1046-9FAC-4D0A4066D7B4}"/>
              </a:ext>
            </a:extLst>
          </p:cNvPr>
          <p:cNvSpPr txBox="1"/>
          <p:nvPr/>
        </p:nvSpPr>
        <p:spPr>
          <a:xfrm>
            <a:off x="4091501" y="6133197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75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Qualtrics survey, Question 11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3E18757-896C-4514-103E-443E7FF1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2C2D8-623B-B336-7BB3-77E5ADEAA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82" y="1119190"/>
            <a:ext cx="8281113" cy="50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8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C711-0808-502B-B652-74C27070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801455" y="-130477"/>
            <a:ext cx="10972800" cy="812800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190E-43DE-30C2-2C29-2D0AACB65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2A934-6092-8C0A-E72E-0E01D8DCC0F9}"/>
              </a:ext>
            </a:extLst>
          </p:cNvPr>
          <p:cNvSpPr txBox="1"/>
          <p:nvPr/>
        </p:nvSpPr>
        <p:spPr>
          <a:xfrm>
            <a:off x="4091501" y="6133197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75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Qualtrics survey, Question 12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D70ED-17B4-3707-8DD0-BE32F3862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87" y="1000461"/>
            <a:ext cx="8171004" cy="51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A0EA-613B-9323-7E25-836FD986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64000" y="3176368"/>
            <a:ext cx="10972800" cy="812800"/>
          </a:xfrm>
        </p:spPr>
        <p:txBody>
          <a:bodyPr/>
          <a:lstStyle/>
          <a:p>
            <a:pPr algn="ctr"/>
            <a:r>
              <a:rPr lang="en-US" dirty="0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3608F-AFD1-CA35-D769-A4941667E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F8115-A099-1829-3F41-F93F9A60E91E}"/>
              </a:ext>
            </a:extLst>
          </p:cNvPr>
          <p:cNvSpPr txBox="1"/>
          <p:nvPr/>
        </p:nvSpPr>
        <p:spPr>
          <a:xfrm>
            <a:off x="3472587" y="6138446"/>
            <a:ext cx="6097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75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Qualtrics survey, Question 10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88C2F-C5EE-0914-01CB-F941AE19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974CD-DAF7-AFD1-E1AD-142A2519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76" y="933332"/>
            <a:ext cx="8222146" cy="50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D734-7D9F-79A7-B668-96BEEE22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26" y="0"/>
            <a:ext cx="10972800" cy="81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Survey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911E0-C108-C583-624F-4B9AA0D63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8DF7B6-647B-B242-B944-36A31F94FA1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B3D067-EA91-D85B-B6F2-73B2535B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46976"/>
              </p:ext>
            </p:extLst>
          </p:nvPr>
        </p:nvGraphicFramePr>
        <p:xfrm>
          <a:off x="9525" y="838200"/>
          <a:ext cx="12175667" cy="5999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189">
                  <a:extLst>
                    <a:ext uri="{9D8B030D-6E8A-4147-A177-3AD203B41FA5}">
                      <a16:colId xmlns:a16="http://schemas.microsoft.com/office/drawing/2014/main" val="224665862"/>
                    </a:ext>
                  </a:extLst>
                </a:gridCol>
                <a:gridCol w="3114521">
                  <a:extLst>
                    <a:ext uri="{9D8B030D-6E8A-4147-A177-3AD203B41FA5}">
                      <a16:colId xmlns:a16="http://schemas.microsoft.com/office/drawing/2014/main" val="2811141186"/>
                    </a:ext>
                  </a:extLst>
                </a:gridCol>
                <a:gridCol w="2639504">
                  <a:extLst>
                    <a:ext uri="{9D8B030D-6E8A-4147-A177-3AD203B41FA5}">
                      <a16:colId xmlns:a16="http://schemas.microsoft.com/office/drawing/2014/main" val="1245379264"/>
                    </a:ext>
                  </a:extLst>
                </a:gridCol>
                <a:gridCol w="3679115">
                  <a:extLst>
                    <a:ext uri="{9D8B030D-6E8A-4147-A177-3AD203B41FA5}">
                      <a16:colId xmlns:a16="http://schemas.microsoft.com/office/drawing/2014/main" val="1937782852"/>
                    </a:ext>
                  </a:extLst>
                </a:gridCol>
                <a:gridCol w="2191338">
                  <a:extLst>
                    <a:ext uri="{9D8B030D-6E8A-4147-A177-3AD203B41FA5}">
                      <a16:colId xmlns:a16="http://schemas.microsoft.com/office/drawing/2014/main" val="694706020"/>
                    </a:ext>
                  </a:extLst>
                </a:gridCol>
              </a:tblGrid>
              <a:tr h="344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cs typeface="Times New Roman"/>
                        </a:rPr>
                        <a:t>Time and Structure</a:t>
                      </a:r>
                      <a:endParaRPr lang="en-US" sz="17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/>
                          <a:cs typeface="Times New Roman"/>
                        </a:rPr>
                        <a:t>Practical Skills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238958210"/>
                  </a:ext>
                </a:extLst>
              </a:tr>
              <a:tr h="1056668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Advantages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“Understand and interpret the graph and how that related to a patient’s disease” 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“Hands-on aspect with practice” and “practical hands-on experience”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Helped students  “think critically to learn patience and how to follow directions thoroughly” 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experience “puts things into perspective”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1705431801"/>
                  </a:ext>
                </a:extLst>
              </a:tr>
              <a:tr h="1056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Future students should have a “chance to participate in this too.”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“extremely helpful” and an "accumulation of many concepts learned”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learned “how to read the scatter plot” and “manually analyze and characterize the flow cytometry data” </a:t>
                      </a:r>
                      <a:endParaRPr lang="en-US" sz="18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“the most constructive in regards to my learning” </a:t>
                      </a: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4199199561"/>
                  </a:ext>
                </a:extLst>
              </a:tr>
              <a:tr h="1585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Enjoyed step by step approach to the preparation, testing, and analysis.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“correlate what was taught in class to the instruments in the lab” and “make everything [they] read actually stick.” 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learned “principles behind the testing methodology" and “how to read the scatter plot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“Seeing how it benefited the healthcare field and the patients that treatment depended on it” 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4165877040"/>
                  </a:ext>
                </a:extLst>
              </a:tr>
              <a:tr h="1056668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Disadvantages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56" marR="55356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Needed “more time and structure with the lecture portion,”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Performing “more than twice would’ve helped to further improve knowledge and experience.”   </a:t>
                      </a: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Suggestion of a "greater emphasis on the different flow cytometry data patterns"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38730993"/>
                  </a:ext>
                </a:extLst>
              </a:tr>
              <a:tr h="758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was “too much,” and “only very basic information is needed”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“only relevant if you can specialize in flow” </a:t>
                      </a: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56" marR="55356" marT="0" marB="0"/>
                </a:tc>
                <a:extLst>
                  <a:ext uri="{0D108BD9-81ED-4DB2-BD59-A6C34878D82A}">
                    <a16:rowId xmlns:a16="http://schemas.microsoft.com/office/drawing/2014/main" val="152493039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926F2-78F1-F422-F957-795D177B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4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7C4F1-D589-E072-D909-348D3159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565" indent="-456565"/>
            <a:r>
              <a:rPr lang="en-US" sz="3600">
                <a:ea typeface="Geneva"/>
              </a:rPr>
              <a:t>Most effective for didactic understanding</a:t>
            </a:r>
          </a:p>
          <a:p>
            <a:pPr marL="989965" lvl="1" indent="-380365"/>
            <a:r>
              <a:rPr lang="en-US" sz="3200">
                <a:ea typeface="Geneva"/>
              </a:rPr>
              <a:t>Provided experience they would not have gained in rotations or during employment </a:t>
            </a:r>
            <a:endParaRPr lang="en-US" sz="3200"/>
          </a:p>
          <a:p>
            <a:pPr marL="456565" indent="-456565"/>
            <a:r>
              <a:rPr lang="en-US" sz="3600">
                <a:ea typeface="Geneva"/>
              </a:rPr>
              <a:t>Continue to offer experience to future cohorts</a:t>
            </a:r>
          </a:p>
          <a:p>
            <a:pPr marL="989965" lvl="1" indent="-380365"/>
            <a:endParaRPr lang="en-US"/>
          </a:p>
          <a:p>
            <a:pPr marL="989965" lvl="1" indent="-38036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31F4E1-22A0-6888-1448-A44C6F70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5DA42-F550-A338-E428-042DC9AD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53BF0-8D8A-1F62-E500-9D12898E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9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4D1546-E40F-3A52-DEB0-1D8E315F0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MACSQuant Analyzer 10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DE97CF-E76F-E0AD-06E2-D996FF76F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A588DF-9186-4076-BAC9-C1DB7C27E1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3" y="2096488"/>
            <a:ext cx="5386917" cy="404860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3A93B1-1F23-114A-A55F-9EBA45585B6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/>
              <a:t>BD </a:t>
            </a:r>
            <a:r>
              <a:rPr lang="en-US" err="1"/>
              <a:t>Accuri</a:t>
            </a:r>
            <a:r>
              <a:rPr lang="en-US"/>
              <a:t> C6 Plus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241F2-2F91-490E-54EB-BCAF1851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1236FBF-E069-382C-5412-566F2898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next to a computer&#10;&#10;Description automatically generated with low confidence">
            <a:extLst>
              <a:ext uri="{FF2B5EF4-FFF2-40B4-BE49-F238E27FC236}">
                <a16:creationId xmlns:a16="http://schemas.microsoft.com/office/drawing/2014/main" id="{9F278172-6187-C574-6E80-08F47346B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1" y="2096488"/>
            <a:ext cx="5389033" cy="40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9C7EA-4B22-3237-2774-44F50F3A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15073"/>
            <a:ext cx="11134725" cy="4657725"/>
          </a:xfrm>
        </p:spPr>
        <p:txBody>
          <a:bodyPr/>
          <a:lstStyle/>
          <a:p>
            <a:pPr marL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+mn-lt"/>
                <a:ea typeface="Calibri" panose="020F0502020204030204" pitchFamily="34" charset="0"/>
                <a:cs typeface="Arial"/>
              </a:rPr>
              <a:t>American Society for Clinical Pathology Foundation Laboratory Science Program Director Educational Grant</a:t>
            </a:r>
            <a:endParaRPr lang="en-US" sz="3200">
              <a:cs typeface="Arial"/>
            </a:endParaRPr>
          </a:p>
          <a:p>
            <a:pPr marL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Cristina Ruffy, MT(AMT), BB(ASCP)</a:t>
            </a:r>
          </a:p>
          <a:p>
            <a:pPr marL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Leslie Hoglund, PhD, MCHES®</a:t>
            </a:r>
          </a:p>
          <a:p>
            <a:pPr marL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Yu</a:t>
            </a: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Jing</a:t>
            </a: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,</a:t>
            </a: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PhD, </a:t>
            </a: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at Frank Riedy Research Center for </a:t>
            </a:r>
            <a:r>
              <a:rPr lang="en-US" sz="320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Bioelectrics</a:t>
            </a: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 Flow Cytometry Core</a:t>
            </a:r>
            <a:r>
              <a:rPr lang="en-US" sz="3200">
                <a:latin typeface="+mn-lt"/>
                <a:ea typeface="Calibri" panose="020F0502020204030204" pitchFamily="34" charset="0"/>
                <a:cs typeface="Times New Roman"/>
              </a:rPr>
              <a:t> Facility/ </a:t>
            </a:r>
            <a:r>
              <a:rPr lang="en-US" sz="3200">
                <a:latin typeface="+mn-lt"/>
                <a:ea typeface="Calibri" panose="020F0502020204030204" pitchFamily="34" charset="0"/>
              </a:rPr>
              <a:t>Innovative Research Park</a:t>
            </a:r>
          </a:p>
          <a:p>
            <a:pPr marL="0" marR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Mittal Patel, MLS(ASCP), Flow Cytometry/PCR Lab manager at Portsmouth Naval Medical Center</a:t>
            </a:r>
          </a:p>
          <a:p>
            <a:pPr marL="0" marR="0" indent="-45656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+mn-lt"/>
                <a:ea typeface="Calibri" panose="020F0502020204030204" pitchFamily="34" charset="0"/>
                <a:cs typeface="Times New Roman"/>
              </a:rPr>
              <a:t>Gordon Ward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4AA05-A96E-78CC-262F-5BC58211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4875"/>
            <a:ext cx="10972800" cy="812800"/>
          </a:xfrm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A4B8F-B76D-964E-1C9D-061DB20B5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3667A-FCBF-A52B-3B01-DD8F0992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0BF4D-88F5-D391-55EC-844C1B6B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8554"/>
            <a:ext cx="10972800" cy="4930470"/>
          </a:xfrm>
        </p:spPr>
        <p:txBody>
          <a:bodyPr/>
          <a:lstStyle/>
          <a:p>
            <a:r>
              <a:rPr lang="en-US" sz="3200"/>
              <a:t>Describe MLS curriculum content guidelines pertaining to flow cytometry as outlined by ASCP and ASCLS</a:t>
            </a:r>
          </a:p>
          <a:p>
            <a:r>
              <a:rPr lang="en-US" sz="3200"/>
              <a:t>Describe the activities designed by the MLS program faculty to incorporate psychomotor FC objectives into Clinical Immunology and Advanced Hematology laboratory coursework</a:t>
            </a:r>
          </a:p>
          <a:p>
            <a:r>
              <a:rPr lang="en-US" sz="3200"/>
              <a:t>Summarize the outcomes achieved by the students and results of the survey assessing their perceptions</a:t>
            </a:r>
          </a:p>
          <a:p>
            <a:r>
              <a:rPr lang="en-US" sz="3200"/>
              <a:t>Discuss future plans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92A51-37D6-52F2-6DEE-FE95389B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5609"/>
            <a:ext cx="10972800" cy="812800"/>
          </a:xfrm>
        </p:spPr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78E9-7C9E-1946-464E-EC9DE0E4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A397B-A326-84D9-A213-5DDF260B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12192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1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0DA81-5A4D-D8F2-4123-D8BBD81C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62" y="1307251"/>
            <a:ext cx="10972800" cy="53911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American Society for Clinical Laboratory Science (2016). Entry Level Curriculum for Medical Laboratory Science. ASCLS Press.</a:t>
            </a:r>
            <a:endParaRPr lang="en-US"/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American Society for Clinical Pathology (July 2021). MLS Exam Content Guidelines. Available at </a:t>
            </a:r>
            <a:r>
              <a:rPr lang="en-US" sz="1800" u="sng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/>
                <a:hlinkClick r:id="rId3"/>
              </a:rPr>
              <a:t>https://www.ascp.org/content/docs/default-source/boc-pdfs/boc-us-guidelines/mls_content_guideline.pdf?sfvrsn=6</a:t>
            </a: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800"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 Accessed 5/23/2022.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CDC. 2003 guidelines for Performing Single-Platform Absolute CD4+ T-Cell Determinations with CD45 Gating for Persons Infected with Human Immunodeficiency Virus. MMWR 2003;52 (No. RR02); 1-13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a typeface="Calibri" panose="020F0502020204030204" pitchFamily="34" charset="0"/>
                <a:cs typeface="Times New Roman"/>
              </a:rPr>
              <a:t>Childs, R., Ruffy, C., Kraj, B., Hoglund, L. (2022). </a:t>
            </a:r>
            <a:r>
              <a:rPr lang="en-US" sz="1800" i="1">
                <a:ea typeface="Calibri" panose="020F0502020204030204" pitchFamily="34" charset="0"/>
                <a:cs typeface="Times New Roman"/>
              </a:rPr>
              <a:t>Integrating Flow Cytometry Immunophenotyping as a Teaching Tool for MLS Curriculum</a:t>
            </a:r>
            <a:r>
              <a:rPr lang="en-US" sz="1800">
                <a:ea typeface="Calibri" panose="020F0502020204030204" pitchFamily="34" charset="0"/>
                <a:cs typeface="Times New Roman"/>
              </a:rPr>
              <a:t>. American Society for Clinical Laboratory Science. Aug 2022 (pending).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a typeface="Calibri" panose="020F0502020204030204" pitchFamily="34" charset="0"/>
                <a:cs typeface="Times New Roman"/>
              </a:rPr>
              <a:t>Kraj, B.J., &amp; Ruffy, C. (2019). Flow Cytometry Psychomotor Exercise in Medical Laboratory Science Curriculum Facilitates Correct Interpretation of Lymphocyte Subset Analysis. </a:t>
            </a:r>
            <a:r>
              <a:rPr lang="en-US" sz="1800" i="1">
                <a:ea typeface="Calibri" panose="020F0502020204030204" pitchFamily="34" charset="0"/>
                <a:cs typeface="Times New Roman"/>
              </a:rPr>
              <a:t>American Journal of Clinical Pathology</a:t>
            </a:r>
            <a:r>
              <a:rPr lang="en-US" sz="1800">
                <a:ea typeface="Calibri" panose="020F0502020204030204" pitchFamily="34" charset="0"/>
                <a:cs typeface="Times New Roman"/>
              </a:rPr>
              <a:t>, 152 (1). P.101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Nadder, T.S. &amp; Davis, D. (2011). CLS Entry Level Competencies in Flow Cytometry. </a:t>
            </a:r>
            <a:r>
              <a:rPr lang="en-US" sz="1800" i="1">
                <a:effectLst/>
                <a:ea typeface="Calibri" panose="020F0502020204030204" pitchFamily="34" charset="0"/>
                <a:cs typeface="Times New Roman"/>
              </a:rPr>
              <a:t>Clinical Laboratory Science</a:t>
            </a:r>
            <a:r>
              <a:rPr lang="en-US" sz="1800">
                <a:effectLst/>
                <a:ea typeface="Calibri" panose="020F0502020204030204" pitchFamily="34" charset="0"/>
                <a:cs typeface="Times New Roman"/>
              </a:rPr>
              <a:t>, 24(1), 29-34.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6565" indent="-45656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32806-3306-2DA9-D0E0-B480A574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263" y="494451"/>
            <a:ext cx="4905375" cy="8128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2B9F-7112-38FB-7BD4-AB606C2C0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263F5-4605-693A-BF61-F0AE19C9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80571-1B83-4B56-D9C4-40DD749EF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65" y="1564029"/>
            <a:ext cx="3267918" cy="639763"/>
          </a:xfrm>
        </p:spPr>
        <p:txBody>
          <a:bodyPr/>
          <a:lstStyle/>
          <a:p>
            <a:pPr algn="ctr"/>
            <a:r>
              <a:rPr lang="en-US" sz="2800"/>
              <a:t>ASCP MLS Content Guidelines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321B-DE17-4AE5-05D8-FCBB686A1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1" y="2311099"/>
            <a:ext cx="3827362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III. HEMATOLOGY LABORATORY TESTING</a:t>
            </a:r>
          </a:p>
          <a:p>
            <a:pPr marL="0" indent="0">
              <a:buNone/>
            </a:pPr>
            <a:r>
              <a:rPr lang="en-US" sz="2400" b="1"/>
              <a:t>Flow Cytometry Immunophenotyping </a:t>
            </a:r>
          </a:p>
          <a:p>
            <a:pPr marL="457200" indent="-457200">
              <a:buAutoNum type="arabicPeriod"/>
            </a:pPr>
            <a:r>
              <a:rPr lang="en-US" sz="2400"/>
              <a:t>Leukemia </a:t>
            </a:r>
          </a:p>
          <a:p>
            <a:pPr marL="457200" indent="-457200">
              <a:buAutoNum type="arabicPeriod"/>
            </a:pPr>
            <a:r>
              <a:rPr lang="en-US" sz="2400"/>
              <a:t>Lymphoma </a:t>
            </a:r>
          </a:p>
          <a:p>
            <a:pPr marL="457200" indent="-457200">
              <a:buAutoNum type="arabicPeriod"/>
            </a:pPr>
            <a:r>
              <a:rPr lang="en-US" sz="2400"/>
              <a:t>Lymphocyte subsets </a:t>
            </a:r>
          </a:p>
          <a:p>
            <a:pPr marL="457200" indent="-457200">
              <a:buAutoNum type="arabicPeriod"/>
            </a:pPr>
            <a:r>
              <a:rPr lang="en-US" sz="2400"/>
              <a:t>PNH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754A-5D25-D846-8DA8-3331F8A1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82C0088-66D3-1714-E31D-1945A8851356}"/>
              </a:ext>
            </a:extLst>
          </p:cNvPr>
          <p:cNvSpPr txBox="1">
            <a:spLocks/>
          </p:cNvSpPr>
          <p:nvPr/>
        </p:nvSpPr>
        <p:spPr>
          <a:xfrm>
            <a:off x="1219200" y="-131064"/>
            <a:ext cx="10972800" cy="812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ヒラギノ角ゴ Pro W3" charset="0"/>
                <a:cs typeface="Geneva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>
                <a:solidFill>
                  <a:schemeClr val="tx2">
                    <a:lumMod val="75000"/>
                    <a:lumOff val="25000"/>
                  </a:schemeClr>
                </a:solidFill>
              </a:rPr>
              <a:t>Medical Laboratory Science Curricular Requirements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E40E220-04DD-9DC8-0A1F-56EFD302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33875-F176-3BD7-F91A-8B2D58E91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99" y="1232988"/>
            <a:ext cx="7516201" cy="563136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E95CA-5548-A481-CFCB-E8C1619CA6E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 rot="16200000">
            <a:off x="2196529" y="3109118"/>
            <a:ext cx="5386917" cy="639763"/>
          </a:xfrm>
        </p:spPr>
        <p:txBody>
          <a:bodyPr/>
          <a:lstStyle/>
          <a:p>
            <a:pPr algn="ctr"/>
            <a:r>
              <a:rPr lang="en-US" sz="2800"/>
              <a:t>ASCLS ELC (2016)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B4C537-B189-41F6-3532-43C1AD5C4CDB}"/>
              </a:ext>
            </a:extLst>
          </p:cNvPr>
          <p:cNvSpPr/>
          <p:nvPr/>
        </p:nvSpPr>
        <p:spPr>
          <a:xfrm>
            <a:off x="4589215" y="5949102"/>
            <a:ext cx="4606724" cy="9088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0C6558-B993-0B30-B152-6E2823FC80E4}"/>
              </a:ext>
            </a:extLst>
          </p:cNvPr>
          <p:cNvSpPr/>
          <p:nvPr/>
        </p:nvSpPr>
        <p:spPr>
          <a:xfrm>
            <a:off x="3425247" y="4699946"/>
            <a:ext cx="2049577" cy="1034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6BA11C-F897-BC6F-65CE-8D8C94719DE3}"/>
              </a:ext>
            </a:extLst>
          </p:cNvPr>
          <p:cNvSpPr/>
          <p:nvPr/>
        </p:nvSpPr>
        <p:spPr>
          <a:xfrm>
            <a:off x="2393748" y="3715473"/>
            <a:ext cx="2049577" cy="9308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FE701-AFB2-1757-34A3-42B7BD1CE705}"/>
              </a:ext>
            </a:extLst>
          </p:cNvPr>
          <p:cNvSpPr txBox="1"/>
          <p:nvPr/>
        </p:nvSpPr>
        <p:spPr>
          <a:xfrm>
            <a:off x="3589804" y="4784780"/>
            <a:ext cx="188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Clin. Immunology 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E71E8-643F-475D-4940-D639483C515A}"/>
              </a:ext>
            </a:extLst>
          </p:cNvPr>
          <p:cNvSpPr txBox="1"/>
          <p:nvPr/>
        </p:nvSpPr>
        <p:spPr>
          <a:xfrm>
            <a:off x="2527004" y="3818105"/>
            <a:ext cx="179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Adv. Hematology (2)</a:t>
            </a:r>
          </a:p>
        </p:txBody>
      </p:sp>
    </p:spTree>
    <p:extLst>
      <p:ext uri="{BB962C8B-B14F-4D97-AF65-F5344CB8AC3E}">
        <p14:creationId xmlns:p14="http://schemas.microsoft.com/office/powerpoint/2010/main" val="2581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489CC-44AC-1845-9254-7EA59EE3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569307"/>
            <a:ext cx="11204448" cy="1085850"/>
          </a:xfrm>
        </p:spPr>
        <p:txBody>
          <a:bodyPr>
            <a:normAutofit/>
          </a:bodyPr>
          <a:lstStyle/>
          <a:p>
            <a:r>
              <a:rPr lang="en-US" sz="2800"/>
              <a:t>Task: lymphocyte subset analysis for assessment of the status HIV infection using MACSQuant Analyzer 10 (</a:t>
            </a:r>
            <a:r>
              <a:rPr lang="en-US" sz="2800" err="1"/>
              <a:t>Miltenyi</a:t>
            </a:r>
            <a:r>
              <a:rPr lang="en-US" sz="2800"/>
              <a:t> </a:t>
            </a:r>
            <a:r>
              <a:rPr lang="en-US" sz="2800" err="1"/>
              <a:t>Biotec</a:t>
            </a:r>
            <a:r>
              <a:rPr lang="en-US" sz="280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86F8B-3DFD-C14C-A7B5-B2A10B06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64006" y="2711295"/>
            <a:ext cx="4143147" cy="812800"/>
          </a:xfrm>
        </p:spPr>
        <p:txBody>
          <a:bodyPr/>
          <a:lstStyle/>
          <a:p>
            <a:r>
              <a:rPr lang="en-US" sz="3733"/>
              <a:t>Flow Cytometry in Immunology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3C32-529D-324F-B9EB-B2D5442B3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8DF7B6-647B-B242-B944-36A31F94FA1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92762-B535-C60B-B4C2-6657F9ED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7C634B-D5BF-7C8E-55EA-1889A676A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141018"/>
            <a:ext cx="8442102" cy="54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489CC-44AC-1845-9254-7EA59EE3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5246578"/>
            <a:ext cx="9949389" cy="1283073"/>
          </a:xfrm>
        </p:spPr>
        <p:txBody>
          <a:bodyPr>
            <a:normAutofit fontScale="92500" lnSpcReduction="20000"/>
          </a:bodyPr>
          <a:lstStyle/>
          <a:p>
            <a:pPr marL="456565" indent="-456565"/>
            <a:r>
              <a:rPr lang="en-US" sz="2400" dirty="0">
                <a:ea typeface="Geneva"/>
              </a:rPr>
              <a:t>FC staining with </a:t>
            </a:r>
            <a:r>
              <a:rPr lang="en" sz="2400" dirty="0">
                <a:ea typeface="Geneva"/>
              </a:rPr>
              <a:t>conjugated antibodies: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 CD45</a:t>
            </a:r>
            <a:r>
              <a:rPr lang="en-US" sz="2400" dirty="0">
                <a:ea typeface="Geneva"/>
              </a:rPr>
              <a:t>-PC7, 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CD8</a:t>
            </a:r>
            <a:r>
              <a:rPr lang="en-US" sz="2400" dirty="0">
                <a:ea typeface="Geneva"/>
              </a:rPr>
              <a:t>-FITC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, CD4</a:t>
            </a:r>
            <a:r>
              <a:rPr lang="en" sz="2400" dirty="0">
                <a:ea typeface="Geneva"/>
              </a:rPr>
              <a:t>-PE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 and CD3</a:t>
            </a:r>
            <a:r>
              <a:rPr lang="en-US" sz="2400" dirty="0">
                <a:ea typeface="Geneva"/>
              </a:rPr>
              <a:t>-PC5.5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 </a:t>
            </a:r>
            <a:r>
              <a:rPr lang="en" sz="2400" dirty="0">
                <a:ea typeface="Geneva"/>
              </a:rPr>
              <a:t>(</a:t>
            </a:r>
            <a:r>
              <a:rPr lang="en-US" sz="2400" dirty="0">
                <a:ea typeface="Geneva"/>
              </a:rPr>
              <a:t>Beckman-Coulter Inc., Brea, CA</a:t>
            </a:r>
            <a:r>
              <a:rPr lang="en" sz="2400" dirty="0">
                <a:ea typeface="Geneva"/>
              </a:rPr>
              <a:t>),</a:t>
            </a:r>
            <a:r>
              <a:rPr lang="en" sz="2400" dirty="0">
                <a:solidFill>
                  <a:srgbClr val="333333"/>
                </a:solidFill>
                <a:ea typeface="Geneva"/>
              </a:rPr>
              <a:t> </a:t>
            </a:r>
            <a:r>
              <a:rPr lang="en-US" sz="2400" dirty="0">
                <a:solidFill>
                  <a:srgbClr val="367C99"/>
                </a:solidFill>
                <a:ea typeface="Geneva"/>
              </a:rPr>
              <a:t>ODU IBC#18-021</a:t>
            </a:r>
            <a:endParaRPr lang="en-US" sz="2400" dirty="0">
              <a:ea typeface="Geneva"/>
            </a:endParaRPr>
          </a:p>
          <a:p>
            <a:pPr marL="456565" indent="-456565"/>
            <a:r>
              <a:rPr lang="en-US" sz="2400" dirty="0">
                <a:ea typeface="Geneva"/>
              </a:rPr>
              <a:t>Calculation of the CD4/CD8 ratio to categorize infection as active vs. under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86F8B-3DFD-C14C-A7B5-B2A10B06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64006" y="2711295"/>
            <a:ext cx="4143147" cy="812800"/>
          </a:xfrm>
        </p:spPr>
        <p:txBody>
          <a:bodyPr/>
          <a:lstStyle/>
          <a:p>
            <a:r>
              <a:rPr lang="en-US" sz="3733"/>
              <a:t>Flow Cytometry in Immunology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3C32-529D-324F-B9EB-B2D5442B3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8DF7B6-647B-B242-B944-36A31F94FA1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92762-B535-C60B-B4C2-6657F9ED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11818-8ECC-4AAD-4F82-34061CD4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571" y="200047"/>
            <a:ext cx="9305672" cy="48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A50DE-F8A9-5C4D-1DF0-F9006A96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65" y="5960260"/>
            <a:ext cx="9806459" cy="897741"/>
          </a:xfrm>
        </p:spPr>
        <p:txBody>
          <a:bodyPr/>
          <a:lstStyle/>
          <a:p>
            <a:pPr marL="456565" indent="-456565"/>
            <a:r>
              <a:rPr lang="en-US" sz="2400" dirty="0"/>
              <a:t>Homework assignment: MC and open-ended questions </a:t>
            </a:r>
            <a:endParaRPr lang="en-US" dirty="0"/>
          </a:p>
          <a:p>
            <a:pPr marL="456565" indent="-456565"/>
            <a:r>
              <a:rPr lang="en-US" sz="2400" dirty="0">
                <a:ea typeface="Geneva"/>
              </a:rPr>
              <a:t>Final laboratory exam: 100 % correct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A9B57-84EC-AD72-63C0-E8E32849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51889" y="2849319"/>
            <a:ext cx="6442561" cy="812800"/>
          </a:xfrm>
        </p:spPr>
        <p:txBody>
          <a:bodyPr/>
          <a:lstStyle/>
          <a:p>
            <a:r>
              <a:rPr lang="en-US"/>
              <a:t>Immunology</a:t>
            </a:r>
            <a:br>
              <a:rPr lang="en-US"/>
            </a:br>
            <a:r>
              <a:rPr lang="en-US"/>
              <a:t>Didactic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26E0-DDC6-2635-DEED-E9560C2A5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7C9D6-3A24-23F1-E7B1-5619A7D0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86" y="-1"/>
            <a:ext cx="9925103" cy="58168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33E3F-1155-D642-E23B-4643CAC7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C9CF84-D8B1-889D-C1B0-F1812115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6" y="1960027"/>
            <a:ext cx="11434994" cy="4267200"/>
          </a:xfrm>
        </p:spPr>
        <p:txBody>
          <a:bodyPr/>
          <a:lstStyle/>
          <a:p>
            <a:pPr marL="456565" indent="-456565"/>
            <a:r>
              <a:rPr lang="en-US" sz="3600">
                <a:ea typeface="Geneva"/>
              </a:rPr>
              <a:t>Task: Immunophenotyping leukemia/lymphoma patients (BD </a:t>
            </a:r>
            <a:r>
              <a:rPr lang="en-US" sz="3600" err="1">
                <a:ea typeface="Geneva"/>
              </a:rPr>
              <a:t>Accuri</a:t>
            </a:r>
            <a:r>
              <a:rPr lang="en-US" sz="3600">
                <a:ea typeface="Geneva"/>
              </a:rPr>
              <a:t> C6 Plus)</a:t>
            </a:r>
          </a:p>
          <a:p>
            <a:pPr marL="989965" lvl="1" indent="-380365"/>
            <a:r>
              <a:rPr lang="en-US" sz="3200">
                <a:ea typeface="Geneva"/>
              </a:rPr>
              <a:t>Conjugated antibodies (Beckman-Coulter Inc., Brea, CA</a:t>
            </a:r>
            <a:r>
              <a:rPr lang="en" sz="3200">
                <a:ea typeface="Geneva"/>
              </a:rPr>
              <a:t>), ODU IBC#</a:t>
            </a:r>
            <a:r>
              <a:rPr lang="en-US" sz="3200">
                <a:ea typeface="Geneva"/>
              </a:rPr>
              <a:t>18-019</a:t>
            </a:r>
          </a:p>
          <a:p>
            <a:pPr marL="1523352" lvl="2" indent="-380365"/>
            <a:r>
              <a:rPr lang="en-US" sz="2200">
                <a:ea typeface="Geneva"/>
              </a:rPr>
              <a:t>CD45- APC</a:t>
            </a:r>
          </a:p>
          <a:p>
            <a:pPr marL="1523352" lvl="2" indent="-380365"/>
            <a:r>
              <a:rPr lang="en-US" sz="2200">
                <a:ea typeface="Geneva"/>
              </a:rPr>
              <a:t>CD8, Kappa light chains, CD8 – FITC</a:t>
            </a:r>
          </a:p>
          <a:p>
            <a:pPr marL="1523352" lvl="2" indent="-380365"/>
            <a:r>
              <a:rPr lang="en-US" sz="2200">
                <a:ea typeface="Geneva"/>
              </a:rPr>
              <a:t>CD4, lambda light chains, CD33 – PE</a:t>
            </a:r>
          </a:p>
          <a:p>
            <a:pPr marL="1523352" lvl="2" indent="-380365"/>
            <a:r>
              <a:rPr lang="en-US" sz="2200">
                <a:ea typeface="Geneva"/>
              </a:rPr>
              <a:t>CD3, CD19, CD34 – PC 5.5</a:t>
            </a:r>
          </a:p>
          <a:p>
            <a:pPr marL="989965" lvl="1" indent="-380365"/>
            <a:r>
              <a:rPr lang="en-US" sz="3200">
                <a:ea typeface="Geneva"/>
              </a:rPr>
              <a:t>B cell, T cell, and stem cell markers analyzed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BB96F-D2AB-A1BE-480F-F04318E8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7455"/>
            <a:ext cx="10972800" cy="812800"/>
          </a:xfrm>
        </p:spPr>
        <p:txBody>
          <a:bodyPr/>
          <a:lstStyle/>
          <a:p>
            <a:r>
              <a:rPr lang="en-US"/>
              <a:t>Flow Cytometry in Advanced Hematology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56874-1A6D-147C-3296-705470712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691B2-1C5D-E516-5EB6-72C5B739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0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A50DE-F8A9-5C4D-1DF0-F9006A96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27" y="4915973"/>
            <a:ext cx="11519026" cy="1734307"/>
          </a:xfrm>
        </p:spPr>
        <p:txBody>
          <a:bodyPr/>
          <a:lstStyle/>
          <a:p>
            <a:pPr marL="989965" lvl="1" indent="-380365"/>
            <a:r>
              <a:rPr lang="en-US" sz="3200" dirty="0">
                <a:ea typeface="Geneva"/>
              </a:rPr>
              <a:t>Homework assignment: Open ended interpretation of </a:t>
            </a:r>
            <a:r>
              <a:rPr lang="en-US" sz="3200" dirty="0" err="1">
                <a:ea typeface="Geneva"/>
              </a:rPr>
              <a:t>scattergram</a:t>
            </a:r>
            <a:r>
              <a:rPr lang="en-US" sz="3200" dirty="0">
                <a:ea typeface="Geneva"/>
              </a:rPr>
              <a:t> + correlation to patient diagnosis</a:t>
            </a:r>
          </a:p>
          <a:p>
            <a:pPr marL="989965" lvl="1" indent="-380365"/>
            <a:r>
              <a:rPr lang="en-US" sz="3200" dirty="0">
                <a:ea typeface="Geneva"/>
              </a:rPr>
              <a:t>Results: Correct interpretation by 100 % of students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A9B57-84EC-AD72-63C0-E8E32849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03592" y="1754062"/>
            <a:ext cx="5046224" cy="632678"/>
          </a:xfrm>
        </p:spPr>
        <p:txBody>
          <a:bodyPr/>
          <a:lstStyle/>
          <a:p>
            <a:r>
              <a:rPr lang="en-US" dirty="0"/>
              <a:t>Advanced Hematology Didactic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26E0-DDC6-2635-DEED-E9560C2A5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33E3F-1155-D642-E23B-4643CAC7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00" y="-19522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8E8C5E9-9DF8-313F-CCBE-94482C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" b="31463"/>
          <a:stretch/>
        </p:blipFill>
        <p:spPr>
          <a:xfrm>
            <a:off x="2837028" y="5786"/>
            <a:ext cx="8470472" cy="45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0DD64-6BF4-F341-6651-529BEBAA6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85" y="1528288"/>
            <a:ext cx="11531065" cy="5191125"/>
          </a:xfrm>
        </p:spPr>
        <p:txBody>
          <a:bodyPr/>
          <a:lstStyle/>
          <a:p>
            <a:pPr marL="456565" indent="-456565"/>
            <a:r>
              <a:rPr lang="en-US" sz="3600">
                <a:ea typeface="Geneva"/>
              </a:rPr>
              <a:t>Post graduation survey</a:t>
            </a:r>
          </a:p>
          <a:p>
            <a:pPr marL="989965" lvl="1" indent="-380365"/>
            <a:r>
              <a:rPr lang="en-US" sz="3200">
                <a:ea typeface="Geneva"/>
              </a:rPr>
              <a:t>Methodology</a:t>
            </a:r>
          </a:p>
          <a:p>
            <a:pPr marL="1523365" lvl="2" indent="-304165"/>
            <a:r>
              <a:rPr lang="en-US">
                <a:ea typeface="Geneva"/>
              </a:rPr>
              <a:t>Qualtrics survey sent to 20 students</a:t>
            </a:r>
          </a:p>
          <a:p>
            <a:pPr marL="1523365" lvl="2" indent="-304165"/>
            <a:r>
              <a:rPr lang="en-US">
                <a:ea typeface="Geneva"/>
              </a:rPr>
              <a:t>NVivo software to analyze qualitative data</a:t>
            </a:r>
          </a:p>
          <a:p>
            <a:pPr marL="1523365" lvl="2" indent="-304165"/>
            <a:r>
              <a:rPr lang="en-US">
                <a:ea typeface="Geneva"/>
              </a:rPr>
              <a:t>IRB#: 1532870-6</a:t>
            </a:r>
          </a:p>
          <a:p>
            <a:pPr marL="989965" lvl="1" indent="-380365"/>
            <a:r>
              <a:rPr lang="en-US" sz="3200">
                <a:ea typeface="Geneva"/>
              </a:rPr>
              <a:t>Perceptions on effectiveness</a:t>
            </a:r>
          </a:p>
          <a:p>
            <a:pPr marL="989965" lvl="1" indent="-380365"/>
            <a:r>
              <a:rPr lang="en-US" sz="3200">
                <a:ea typeface="Geneva"/>
              </a:rPr>
              <a:t>Strengths/weaknesses</a:t>
            </a:r>
          </a:p>
          <a:p>
            <a:pPr marL="989965" lvl="1" indent="-380365"/>
            <a:r>
              <a:rPr lang="en-US" sz="3200">
                <a:ea typeface="Geneva"/>
              </a:rPr>
              <a:t>Effect of experience during didactic, clinical rotations, and employment</a:t>
            </a:r>
          </a:p>
          <a:p>
            <a:pPr marL="456565" indent="-45656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C4E50-4722-971F-9D26-5C258E69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11" y="715488"/>
            <a:ext cx="10972800" cy="812800"/>
          </a:xfrm>
        </p:spPr>
        <p:txBody>
          <a:bodyPr/>
          <a:lstStyle/>
          <a:p>
            <a:r>
              <a:rPr lang="en-US"/>
              <a:t>Post-didactic Assessment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AD2C-E041-01F3-BAC1-7D4BE857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E3190-AA60-E109-EE2B-A9F88FE1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81" y="0"/>
            <a:ext cx="830713" cy="6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79753"/>
      </p:ext>
    </p:extLst>
  </p:cSld>
  <p:clrMapOvr>
    <a:masterClrMapping/>
  </p:clrMapOvr>
</p:sld>
</file>

<file path=ppt/theme/theme1.xml><?xml version="1.0" encoding="utf-8"?>
<a:theme xmlns:a="http://schemas.openxmlformats.org/drawingml/2006/main" name="EVMS template 4">
  <a:themeElements>
    <a:clrScheme name="EVMS 2011">
      <a:dk1>
        <a:sysClr val="windowText" lastClr="000000"/>
      </a:dk1>
      <a:lt1>
        <a:sysClr val="window" lastClr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msTemplate-1-logo, leaf;curveTop[1] (Read-Only)" id="{6B795265-AD7F-ED4F-9E45-31227784A964}" vid="{6D023E64-2615-4047-AE3D-D8D63BD80E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1268</Words>
  <Application>Microsoft Office PowerPoint</Application>
  <PresentationFormat>Widescreen</PresentationFormat>
  <Paragraphs>161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Geneva</vt:lpstr>
      <vt:lpstr>Times New Roman</vt:lpstr>
      <vt:lpstr>Wingdings</vt:lpstr>
      <vt:lpstr>ヒラギノ角ゴ Pro W3</vt:lpstr>
      <vt:lpstr>EVMS template 4</vt:lpstr>
      <vt:lpstr>Incorporation of Flow Cytometry Psychomotor Exercises  in Medical Laboratory Science Curriculum  Rachel Childs, MS., MLS(ASCP)CM  &amp; Barbara Kraj, PHD, MLS(ASCP)CMMBCM   May 4th, 2023 </vt:lpstr>
      <vt:lpstr>Objectives</vt:lpstr>
      <vt:lpstr>PowerPoint Presentation</vt:lpstr>
      <vt:lpstr>Flow Cytometry in Immunology</vt:lpstr>
      <vt:lpstr>Flow Cytometry in Immunology</vt:lpstr>
      <vt:lpstr>Immunology Didactic Assessment</vt:lpstr>
      <vt:lpstr>Flow Cytometry in Advanced Hematology</vt:lpstr>
      <vt:lpstr>Advanced Hematology Didactic Assessment</vt:lpstr>
      <vt:lpstr>Post-didactic Assessment </vt:lpstr>
      <vt:lpstr>Survey Results</vt:lpstr>
      <vt:lpstr>Survey Results</vt:lpstr>
      <vt:lpstr>Survey Results</vt:lpstr>
      <vt:lpstr>Survey Results </vt:lpstr>
      <vt:lpstr>Survey Results</vt:lpstr>
      <vt:lpstr>Survey Results</vt:lpstr>
      <vt:lpstr>Survey Results</vt:lpstr>
      <vt:lpstr>Discussion </vt:lpstr>
      <vt:lpstr>PowerPoint Presentation</vt:lpstr>
      <vt:lpstr>Acknowledgements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Ashley</dc:creator>
  <cp:lastModifiedBy>Brocus, Rebecca D</cp:lastModifiedBy>
  <cp:revision>3</cp:revision>
  <dcterms:created xsi:type="dcterms:W3CDTF">2022-05-02T19:49:57Z</dcterms:created>
  <dcterms:modified xsi:type="dcterms:W3CDTF">2023-05-01T19:36:37Z</dcterms:modified>
</cp:coreProperties>
</file>