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2"/>
  </p:notesMasterIdLst>
  <p:sldIdLst>
    <p:sldId id="347" r:id="rId2"/>
    <p:sldId id="257" r:id="rId3"/>
    <p:sldId id="258" r:id="rId4"/>
    <p:sldId id="260" r:id="rId5"/>
    <p:sldId id="261" r:id="rId6"/>
    <p:sldId id="298" r:id="rId7"/>
    <p:sldId id="299" r:id="rId8"/>
    <p:sldId id="262" r:id="rId9"/>
    <p:sldId id="300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nica H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039D0-6BA0-44BA-A886-6F9FE4DA0DAB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34B00-A3F0-4F4D-9CA0-C6D4BFC586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4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81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Aides in the development of their Capstone project during their final semester of the MSA program.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09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7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lnSpc>
                <a:spcPct val="107000"/>
              </a:lnSpc>
              <a:spcBef>
                <a:spcPts val="0"/>
              </a:spcBef>
              <a:buFont typeface="+mj-lt"/>
              <a:buNone/>
            </a:pPr>
            <a:r>
              <a:rPr lang="en-US" dirty="0"/>
              <a:t>Surgical Topic based on recent surgical innovations or relevant topic. 1)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Augmented reality: Virtual Surgery, 2) Robotics use during Spine Surgery, 3) Transplantation Advancements, 4) Surgical Safety Checklist Efficacy, 5) COVID and the Surgical Patient, 6) Healthcare Disparities and Bias in Surgery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660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Anchor article needed to be published within the past 5 years from a reputable medical journal </a:t>
            </a:r>
          </a:p>
          <a:p>
            <a:endParaRPr lang="en-US" dirty="0"/>
          </a:p>
          <a:p>
            <a:r>
              <a:rPr lang="en-US" dirty="0"/>
              <a:t>Students’ poster should answer: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What is the most important/interesting/astounding finding from my research project?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How can I visually share my research with conference attendees? Should I use charts, graphs, photos, images?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What kind of information can I convey during my talk that will complement my poster?</a:t>
            </a:r>
          </a:p>
          <a:p>
            <a:endParaRPr lang="en-US" dirty="0"/>
          </a:p>
          <a:p>
            <a:pPr algn="l"/>
            <a:r>
              <a:rPr lang="en-US" b="1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Poster Should Contain:</a:t>
            </a:r>
            <a:endParaRPr lang="en-US" b="0" i="0" dirty="0">
              <a:solidFill>
                <a:srgbClr val="11111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Title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Names of Group Members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Introduction/Background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Hypothesis of Study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Methods Review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Results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Discussion/Author's Conclusions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Reviewer's Critique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Summary for Surgical Assistant Practice Implications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Literature Cited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62626"/>
                </a:solidFill>
                <a:effectLst/>
                <a:latin typeface="Open Sans" panose="020B0606030504020204" pitchFamily="34" charset="0"/>
              </a:rPr>
              <a:t>Visuals</a:t>
            </a:r>
            <a:endParaRPr lang="en-US" b="0" i="0" dirty="0">
              <a:solidFill>
                <a:srgbClr val="262626"/>
              </a:solidFill>
              <a:effectLst/>
              <a:latin typeface="Open Sans" panose="020B0606030504020204" pitchFamily="34" charset="0"/>
            </a:endParaRPr>
          </a:p>
          <a:p>
            <a:endParaRPr lang="en-US" dirty="0"/>
          </a:p>
          <a:p>
            <a:r>
              <a:rPr lang="en-US" dirty="0"/>
              <a:t>Rubric main review points:</a:t>
            </a:r>
          </a:p>
          <a:p>
            <a:pPr marL="228600" indent="-228600">
              <a:buAutoNum type="arabicPeriod"/>
            </a:pPr>
            <a:r>
              <a:rPr lang="en-US" dirty="0"/>
              <a:t>Statement of significance to the surgical assistant profession</a:t>
            </a:r>
          </a:p>
          <a:p>
            <a:pPr marL="228600" indent="-228600">
              <a:buAutoNum type="arabicPeriod"/>
            </a:pPr>
            <a:r>
              <a:rPr lang="en-US" dirty="0"/>
              <a:t>Practice implications for the surgical assistant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81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utilized feedback from the faculty/guest reviewers to expand their research beyond the anchor article. </a:t>
            </a:r>
          </a:p>
          <a:p>
            <a:r>
              <a:rPr lang="en-US" dirty="0"/>
              <a:t>PowerPoint presentation was organized similarly to the poster with the exception of adding the additional research information. </a:t>
            </a:r>
          </a:p>
          <a:p>
            <a:r>
              <a:rPr lang="en-US" dirty="0"/>
              <a:t>Quiz at the end of the presentation, was 5 questions and served as an example to come for the final step of this research assignment. </a:t>
            </a:r>
          </a:p>
          <a:p>
            <a:endParaRPr lang="en-US" dirty="0"/>
          </a:p>
          <a:p>
            <a:r>
              <a:rPr lang="en-US" dirty="0"/>
              <a:t>Evaluation rubric expanded on poster rubric to include the addition of state of the art techniques and/or evidence based practices.  The significance and implications to the SA profession still needed to be highlighted in presentation.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60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Evaluates:</a:t>
            </a:r>
          </a:p>
          <a:p>
            <a:r>
              <a:rPr lang="en-US" dirty="0"/>
              <a:t>Problem statement</a:t>
            </a:r>
          </a:p>
          <a:p>
            <a:r>
              <a:rPr lang="en-US" dirty="0"/>
              <a:t>Solution </a:t>
            </a:r>
          </a:p>
          <a:p>
            <a:r>
              <a:rPr lang="en-US" dirty="0"/>
              <a:t>Conclusion</a:t>
            </a:r>
          </a:p>
          <a:p>
            <a:r>
              <a:rPr lang="en-US" dirty="0"/>
              <a:t>Language</a:t>
            </a:r>
          </a:p>
          <a:p>
            <a:r>
              <a:rPr lang="en-US" dirty="0"/>
              <a:t>APA Style/Communication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34B00-A3F0-4F4D-9CA0-C6D4BFC5865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5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VMS Fine Family Academy of Educators logo with EVMS curve" title="EVMS Fine Family Academy of Educators logo">
            <a:extLst>
              <a:ext uri="{FF2B5EF4-FFF2-40B4-BE49-F238E27FC236}">
                <a16:creationId xmlns:a16="http://schemas.microsoft.com/office/drawing/2014/main" id="{1B77E3F7-C832-2A4F-AB27-70DCC18625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5399"/>
            <a:ext cx="12192000" cy="1470025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963084" y="5461000"/>
            <a:ext cx="103632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BFEE96-8B5A-4D38-B230-884F799AEA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59336" y="1319601"/>
            <a:ext cx="6273328" cy="210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08200"/>
            <a:ext cx="109728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D5DB74-746C-A840-975B-0541BEEAA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8128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F7F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2B4398-B276-5647-9C79-150157248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1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08200"/>
            <a:ext cx="5384800" cy="42672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08200"/>
            <a:ext cx="5384800" cy="42672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23EB80-5C66-5B4D-94F6-8B7660BC7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8128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F7F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A314083-3B9F-E447-B312-62AFD4E13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2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456725"/>
            <a:ext cx="5386917" cy="639763"/>
          </a:xfrm>
        </p:spPr>
        <p:txBody>
          <a:bodyPr anchor="b"/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19312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19312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2A989B8-B056-7348-80DE-FDD3C276FEB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193370" y="1456725"/>
            <a:ext cx="5386917" cy="639763"/>
          </a:xfrm>
        </p:spPr>
        <p:txBody>
          <a:bodyPr anchor="b"/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AC1DC1C-0871-3747-9603-BA703F63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2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B55C26-066E-6043-A73E-E27C99089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8128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F7F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5D7E0D-6497-3E49-998F-74F4E4B76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7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flipH="1">
            <a:off x="4590307" y="1981197"/>
            <a:ext cx="2117" cy="4191003"/>
          </a:xfrm>
          <a:prstGeom prst="line">
            <a:avLst/>
          </a:prstGeom>
          <a:ln w="3175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1765296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1" y="1765298"/>
            <a:ext cx="7112000" cy="41783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2927347"/>
            <a:ext cx="4011084" cy="324485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C8DCEAE-9401-7749-825A-B4555A7F0EF5}"/>
              </a:ext>
            </a:extLst>
          </p:cNvPr>
          <p:cNvSpPr txBox="1">
            <a:spLocks/>
          </p:cNvSpPr>
          <p:nvPr userDrawn="1"/>
        </p:nvSpPr>
        <p:spPr>
          <a:xfrm>
            <a:off x="914400" y="1072660"/>
            <a:ext cx="10972800" cy="8128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F7F9B"/>
                </a:solidFill>
                <a:latin typeface="+mj-lt"/>
                <a:ea typeface="ヒラギノ角ゴ Pro W3" charset="0"/>
                <a:cs typeface="Geneva" pitchFamily="-111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ヒラギノ角ゴ Pro W3" charset="0"/>
                <a:cs typeface="Geneva" pitchFamily="-111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ヒラギノ角ゴ Pro W3" charset="0"/>
                <a:cs typeface="Geneva" pitchFamily="-111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ヒラギノ角ゴ Pro W3" charset="0"/>
                <a:cs typeface="Geneva" pitchFamily="-111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ヒラギノ角ゴ Pro W3" charset="0"/>
                <a:cs typeface="Geneva" pitchFamily="-111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800" kern="0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2D1355-5A67-6C42-810C-C92C02143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6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422400" y="1739901"/>
            <a:ext cx="9753600" cy="4330700"/>
          </a:xfrm>
          <a:prstGeom prst="rect">
            <a:avLst/>
          </a:prstGeom>
          <a:noFill/>
          <a:ln w="3175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>
              <a:solidFill>
                <a:srgbClr val="FFFFFF"/>
              </a:solidFill>
              <a:latin typeface="Arial" charset="0"/>
              <a:ea typeface="ヒラギノ角ゴ Pro W3" charset="0"/>
              <a:cs typeface="Genev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1270001"/>
            <a:ext cx="9753600" cy="490539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rgbClr val="005D7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46884" y="1857375"/>
            <a:ext cx="9491819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2400" y="6070600"/>
            <a:ext cx="9753600" cy="609600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7BEE35-9E47-2F42-99BA-856D26AE7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3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1200" y="2032000"/>
            <a:ext cx="10566400" cy="43434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EB28AC-1B9E-F846-99C8-9B47DFF6A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8128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F7F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E7D5-4545-A14E-86F3-7389C0CAB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7397B2B-EFDB-7842-8437-C6C5393AA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2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VMS Fine Family Academy of Educators logo with EVMS curve" title="EVMS Fine Family Academy of Educators logo">
            <a:extLst>
              <a:ext uri="{FF2B5EF4-FFF2-40B4-BE49-F238E27FC236}">
                <a16:creationId xmlns:a16="http://schemas.microsoft.com/office/drawing/2014/main" id="{C73CA86A-8C65-3546-B9CF-F2A6E2690FD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5399"/>
            <a:ext cx="12192000" cy="1470025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1117600" y="1183944"/>
            <a:ext cx="10363200" cy="5257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477000"/>
            <a:ext cx="1117600" cy="346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1CC393-40CF-4AAF-8F62-2944910596B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305534" y="6223678"/>
            <a:ext cx="1886465" cy="63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+mj-lt"/>
          <a:ea typeface="ヒラギノ角ゴ Pro W3" charset="0"/>
          <a:cs typeface="Geneva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4267">
          <a:solidFill>
            <a:schemeClr val="accent1"/>
          </a:solidFill>
          <a:latin typeface="Calibri"/>
          <a:ea typeface="Geneva" pitchFamily="-111" charset="-128"/>
          <a:cs typeface="Calibri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3733">
          <a:solidFill>
            <a:schemeClr val="accent4"/>
          </a:solidFill>
          <a:latin typeface="Calibri"/>
          <a:ea typeface="Geneva" pitchFamily="-111" charset="-128"/>
          <a:cs typeface="Calibri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3200">
          <a:solidFill>
            <a:schemeClr val="accent4"/>
          </a:solidFill>
          <a:latin typeface="Calibri"/>
          <a:ea typeface="Geneva" pitchFamily="-111" charset="-128"/>
          <a:cs typeface="Calibri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2667">
          <a:solidFill>
            <a:schemeClr val="accent4"/>
          </a:solidFill>
          <a:latin typeface="Calibri"/>
          <a:ea typeface="Geneva" pitchFamily="-111" charset="-128"/>
          <a:cs typeface="Calibri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2667">
          <a:solidFill>
            <a:schemeClr val="accent4"/>
          </a:solidFill>
          <a:latin typeface="Calibri"/>
          <a:ea typeface="Geneva" pitchFamily="-111" charset="-128"/>
          <a:cs typeface="Calibri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667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667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667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3461586"/>
            <a:ext cx="11582400" cy="2722044"/>
          </a:xfrm>
        </p:spPr>
        <p:txBody>
          <a:bodyPr/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Promoting Academic Scholarship to Students Through 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Three-Stage Research Assignment Process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Clinton Crews, MPH, Associate Professor and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Jessica Wilhelm, MSA, LSA, CSA, F-PRS, Assistant Professor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 of surgical assisting program, school of health professions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78848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43BD2D-AD5C-4BE2-8F4A-BB5F8B00E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No sources were cited in the development of this presentation beyond historical records of the EVMS MSA Program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C44BF7-3345-409F-97F4-E66A20A8C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83686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D2903-4917-424D-82EF-F4B6F3A0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37208"/>
            <a:ext cx="10972800" cy="812800"/>
          </a:xfrm>
        </p:spPr>
        <p:txBody>
          <a:bodyPr/>
          <a:lstStyle/>
          <a:p>
            <a:r>
              <a:rPr lang="en-US" sz="4400" dirty="0"/>
              <a:t>Goals of Course Redesign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15088-9AE7-469D-A32D-75AA9A4FF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7131"/>
            <a:ext cx="109728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This education innovation engaged students in a semester long process that involved a three-stage research assignment/presentation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The purpose was to promote: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Promote academic scholarship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Create professional opportunities for the students</a:t>
            </a:r>
          </a:p>
          <a:p>
            <a:pPr marL="971550" lvl="1" indent="-514350">
              <a:buAutoNum type="arabicPeriod"/>
            </a:pPr>
            <a:r>
              <a:rPr lang="en-US" sz="2800" dirty="0"/>
              <a:t>Transform the journal club course into an engaged learner experience</a:t>
            </a:r>
          </a:p>
        </p:txBody>
      </p:sp>
    </p:spTree>
    <p:extLst>
      <p:ext uri="{BB962C8B-B14F-4D97-AF65-F5344CB8AC3E}">
        <p14:creationId xmlns:p14="http://schemas.microsoft.com/office/powerpoint/2010/main" val="50742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8644-DF5D-4A3B-9DA0-A3D4203B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404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MSA 504 - Advanced Topics of Surgical Assisting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018F7-BA50-4D94-80C2-AE7D018BC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5508"/>
            <a:ext cx="10515600" cy="539227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course was designed to introduce the process of evaluating evidence-based research as a foundation for lifelong learning as a practicing professional.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(2008 – Graduate Certificate) (2CH)</a:t>
            </a:r>
          </a:p>
          <a:p>
            <a:pPr marL="0" indent="0"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Evolvement of the course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nvestigative Inquiry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hour)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 selected article for students to present related surgical procedures</a:t>
            </a:r>
          </a:p>
          <a:p>
            <a:pPr marL="0" indent="0"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Dissection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(30 minutes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10 minutes with writing summary)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 provided topics for student to conduct a traditional article analysis discussion</a:t>
            </a:r>
            <a:endParaRPr lang="en-US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Delivery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 minutes)</a:t>
            </a:r>
          </a:p>
          <a:p>
            <a:pPr lvl="1"/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 provided surgical topics and procedures based on core curriculum</a:t>
            </a:r>
          </a:p>
          <a:p>
            <a:pPr marL="0" indent="0">
              <a:buNone/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200" b="1" dirty="0"/>
              <a:t>hree-Stage Research Assignment </a:t>
            </a:r>
            <a:r>
              <a:rPr lang="en-US" sz="3200" dirty="0"/>
              <a:t>(1 semester)</a:t>
            </a:r>
          </a:p>
          <a:p>
            <a:pPr lvl="1"/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</a:t>
            </a:r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assigned </a:t>
            </a:r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surgical discussion topic and conducted presentations and assignments which </a:t>
            </a:r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mirrored a research development process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58759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2C98-A663-4882-9937-2618F7FE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26450"/>
            <a:ext cx="10972800" cy="812800"/>
          </a:xfrm>
        </p:spPr>
        <p:txBody>
          <a:bodyPr/>
          <a:lstStyle/>
          <a:p>
            <a:r>
              <a:rPr lang="en-US" sz="4000" dirty="0"/>
              <a:t>Methods - Three-Stage Research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D0FE-5C84-4C7C-8006-DD4BE7BB1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88649"/>
            <a:ext cx="10972800" cy="4267200"/>
          </a:xfrm>
        </p:spPr>
        <p:txBody>
          <a:bodyPr/>
          <a:lstStyle/>
          <a:p>
            <a:r>
              <a:rPr lang="en-US" sz="2800" dirty="0"/>
              <a:t>In the 2021 academic term the academic scholarship process is implemented for the fall term </a:t>
            </a:r>
          </a:p>
          <a:p>
            <a:r>
              <a:rPr lang="en-US" sz="2800" dirty="0"/>
              <a:t>The three-stage research assignment/presentation:</a:t>
            </a:r>
          </a:p>
          <a:p>
            <a:pPr lvl="1"/>
            <a:r>
              <a:rPr lang="en-US" sz="2800" dirty="0"/>
              <a:t>Student groups were assigned a surgical topic </a:t>
            </a:r>
            <a:r>
              <a:rPr lang="en-US" sz="2000" dirty="0"/>
              <a:t>(3-4 students)</a:t>
            </a:r>
          </a:p>
          <a:p>
            <a:pPr lvl="2"/>
            <a:r>
              <a:rPr lang="en-US" sz="2800" dirty="0"/>
              <a:t>Presented a research poster</a:t>
            </a:r>
          </a:p>
          <a:p>
            <a:pPr lvl="2"/>
            <a:r>
              <a:rPr lang="en-US" sz="2800" dirty="0"/>
              <a:t>Conducted a panel platform discussion</a:t>
            </a:r>
          </a:p>
          <a:p>
            <a:pPr lvl="2"/>
            <a:r>
              <a:rPr lang="en-US" sz="2800" dirty="0"/>
              <a:t>Developed a research transcript in the form of a publishable continuing education training unit for the Surgical Assistant profession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560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111F-EB43-4093-BF04-6D19442C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83418"/>
            <a:ext cx="10972800" cy="812800"/>
          </a:xfrm>
        </p:spPr>
        <p:txBody>
          <a:bodyPr/>
          <a:lstStyle/>
          <a:p>
            <a:r>
              <a:rPr lang="en-US" sz="4400" dirty="0"/>
              <a:t>Methods – Poster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3F10E-6ECD-4ADB-8C1E-1D3CA9DB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4336"/>
            <a:ext cx="10515600" cy="46977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700" dirty="0"/>
              <a:t>Poster Session 15 minute round robin presentations (Topic Development)</a:t>
            </a:r>
          </a:p>
          <a:p>
            <a:pPr lvl="1"/>
            <a:r>
              <a:rPr lang="en-US" sz="3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in class session involved the student groups presenting their research topics as a poster presentation to elicit information, feedback, and direction</a:t>
            </a:r>
          </a:p>
          <a:p>
            <a:pPr lvl="1"/>
            <a:endParaRPr lang="en-US" sz="37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Poster outlined group’s anchor article which acts as the base for the research assignment. </a:t>
            </a:r>
          </a:p>
          <a:p>
            <a:pPr marL="0" indent="0">
              <a:buNone/>
            </a:pPr>
            <a:r>
              <a:rPr lang="en-US" sz="3700" dirty="0"/>
              <a:t> </a:t>
            </a:r>
          </a:p>
          <a:p>
            <a:pPr lvl="1"/>
            <a:r>
              <a:rPr lang="en-US" sz="3700" dirty="0"/>
              <a:t>Faculty/Guest Reviewers conducted evaluations using a grading rubric based on the performance objectives to provide students feedback  </a:t>
            </a:r>
            <a:r>
              <a:rPr lang="en-US" sz="3700" b="1" dirty="0"/>
              <a:t>(</a:t>
            </a:r>
            <a:r>
              <a:rPr lang="en-US" sz="3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Dissection)</a:t>
            </a:r>
          </a:p>
          <a:p>
            <a:pPr marL="457200" lvl="1" indent="0">
              <a:buNone/>
            </a:pPr>
            <a:endParaRPr lang="en-US" sz="37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9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111F-EB43-4093-BF04-6D19442C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8326"/>
            <a:ext cx="10515600" cy="1019922"/>
          </a:xfrm>
        </p:spPr>
        <p:txBody>
          <a:bodyPr/>
          <a:lstStyle/>
          <a:p>
            <a:r>
              <a:rPr lang="en-US" sz="4400" dirty="0"/>
              <a:t>Methods – Expert Panel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3F10E-6ECD-4ADB-8C1E-1D3CA9DB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304"/>
            <a:ext cx="10515600" cy="469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Expert Panel Presentation Session 20-minute round robin presentations</a:t>
            </a: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Presentation)</a:t>
            </a:r>
            <a:endParaRPr lang="en-US" sz="30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Building from session 1, student groups presented a formal PowerPoint presentation along with a questionnaire/quiz based on their topic</a:t>
            </a:r>
          </a:p>
          <a:p>
            <a:pPr marL="0" indent="0">
              <a:buNone/>
            </a:pPr>
            <a:r>
              <a:rPr lang="en-US" sz="2600" dirty="0"/>
              <a:t> </a:t>
            </a:r>
          </a:p>
          <a:p>
            <a:pPr lvl="1"/>
            <a:r>
              <a:rPr lang="en-US" sz="2600" dirty="0"/>
              <a:t>Faculty, Guest Reviewers, &amp; Student conducted evaluations using a grading rubric based on the performance objectives to provide students feedback </a:t>
            </a:r>
            <a:r>
              <a:rPr lang="en-US" sz="2000" b="1" dirty="0"/>
              <a:t>(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Investigative Inquiry &amp;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Delivery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111F-EB43-4093-BF04-6D19442C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7574"/>
            <a:ext cx="10515600" cy="1019922"/>
          </a:xfrm>
        </p:spPr>
        <p:txBody>
          <a:bodyPr/>
          <a:lstStyle/>
          <a:p>
            <a:r>
              <a:rPr lang="en-US" sz="4400" dirty="0"/>
              <a:t>Methods –  CEU Transcript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3F10E-6ECD-4ADB-8C1E-1D3CA9DB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304"/>
            <a:ext cx="10515600" cy="469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Continuing Education Unit Transcript assignment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(Written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Presentation)</a:t>
            </a:r>
            <a:endParaRPr lang="en-US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groups developed a four page written assignment on their topic in the format of a continuing education article for surgical assistants which included a 12 question quiz with answer key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sz="2400" dirty="0"/>
              <a:t>A practicing CSA/PA-C with a DHSc and PhD served as the reviewer using a grading rubric based on the performance objectives to provide students feedback </a:t>
            </a:r>
            <a:r>
              <a:rPr lang="en-US" sz="2000" b="1" dirty="0"/>
              <a:t>(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Delivery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0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6E91B-BAC4-4399-9699-24A317DE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26450"/>
            <a:ext cx="10972800" cy="812800"/>
          </a:xfrm>
        </p:spPr>
        <p:txBody>
          <a:bodyPr/>
          <a:lstStyle/>
          <a:p>
            <a:r>
              <a:rPr lang="en-US" sz="4400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84CAE-A133-4E0C-95EE-512C4EED3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2436"/>
            <a:ext cx="10972800" cy="4267200"/>
          </a:xfrm>
        </p:spPr>
        <p:txBody>
          <a:bodyPr/>
          <a:lstStyle/>
          <a:p>
            <a:r>
              <a:rPr lang="en-US" sz="2800" dirty="0"/>
              <a:t>The transformation of the course resulted in greater engagement of the research topics by the students, more class participation by the students and faculty, and support to the professional association </a:t>
            </a:r>
          </a:p>
          <a:p>
            <a:endParaRPr lang="en-US" sz="2800" dirty="0"/>
          </a:p>
          <a:p>
            <a:r>
              <a:rPr lang="en-US" sz="2800" dirty="0"/>
              <a:t>In January 2023, one of the research transcripts was selected by the National Surgical Assistant Association for publication </a:t>
            </a:r>
          </a:p>
          <a:p>
            <a:endParaRPr lang="en-US" sz="2800" dirty="0"/>
          </a:p>
          <a:p>
            <a:r>
              <a:rPr lang="en-US" sz="2800" dirty="0"/>
              <a:t>Students gained a greater understanding of the research development process </a:t>
            </a:r>
          </a:p>
        </p:txBody>
      </p:sp>
    </p:spTree>
    <p:extLst>
      <p:ext uri="{BB962C8B-B14F-4D97-AF65-F5344CB8AC3E}">
        <p14:creationId xmlns:p14="http://schemas.microsoft.com/office/powerpoint/2010/main" val="260509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3F45-0F9C-42AB-85B3-67DE9AC4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7966"/>
            <a:ext cx="10972800" cy="812800"/>
          </a:xfrm>
        </p:spPr>
        <p:txBody>
          <a:bodyPr/>
          <a:lstStyle/>
          <a:p>
            <a:r>
              <a:rPr lang="en-US" sz="44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B1AF-1C9C-43FB-BF57-E8CBC9C3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Seek additional opportunities for presentations at student and professional conferences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Explore related professional associations to publish the CEU transcripts</a:t>
            </a:r>
          </a:p>
          <a:p>
            <a:endParaRPr lang="en-US" sz="2800" dirty="0"/>
          </a:p>
          <a:p>
            <a:r>
              <a:rPr lang="en-US" sz="2800" dirty="0"/>
              <a:t>Engage related professionals as reviewers/evaluators to expose them to the work of our students  </a:t>
            </a:r>
          </a:p>
        </p:txBody>
      </p:sp>
    </p:spTree>
    <p:extLst>
      <p:ext uri="{BB962C8B-B14F-4D97-AF65-F5344CB8AC3E}">
        <p14:creationId xmlns:p14="http://schemas.microsoft.com/office/powerpoint/2010/main" val="2864325195"/>
      </p:ext>
    </p:extLst>
  </p:cSld>
  <p:clrMapOvr>
    <a:masterClrMapping/>
  </p:clrMapOvr>
</p:sld>
</file>

<file path=ppt/theme/theme1.xml><?xml version="1.0" encoding="utf-8"?>
<a:theme xmlns:a="http://schemas.openxmlformats.org/drawingml/2006/main" name="EVMS template 4">
  <a:themeElements>
    <a:clrScheme name="EVMS 2011">
      <a:dk1>
        <a:sysClr val="windowText" lastClr="000000"/>
      </a:dk1>
      <a:lt1>
        <a:sysClr val="window" lastClr="FFFFFF"/>
      </a:lt1>
      <a:dk2>
        <a:srgbClr val="00334D"/>
      </a:dk2>
      <a:lt2>
        <a:srgbClr val="EEECE1"/>
      </a:lt2>
      <a:accent1>
        <a:srgbClr val="367C99"/>
      </a:accent1>
      <a:accent2>
        <a:srgbClr val="B64121"/>
      </a:accent2>
      <a:accent3>
        <a:srgbClr val="41C4DC"/>
      </a:accent3>
      <a:accent4>
        <a:srgbClr val="766A63"/>
      </a:accent4>
      <a:accent5>
        <a:srgbClr val="DCCE86"/>
      </a:accent5>
      <a:accent6>
        <a:srgbClr val="C6EDF5"/>
      </a:accent6>
      <a:hlink>
        <a:srgbClr val="367C99"/>
      </a:hlink>
      <a:folHlink>
        <a:srgbClr val="C0501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000066"/>
        </a:dk1>
        <a:lt1>
          <a:srgbClr val="FFFFFF"/>
        </a:lt1>
        <a:dk2>
          <a:srgbClr val="425A8A"/>
        </a:dk2>
        <a:lt2>
          <a:srgbClr val="CACACA"/>
        </a:lt2>
        <a:accent1>
          <a:srgbClr val="D5CC9D"/>
        </a:accent1>
        <a:accent2>
          <a:srgbClr val="C4DA8C"/>
        </a:accent2>
        <a:accent3>
          <a:srgbClr val="FFFFFF"/>
        </a:accent3>
        <a:accent4>
          <a:srgbClr val="000056"/>
        </a:accent4>
        <a:accent5>
          <a:srgbClr val="E7E2CC"/>
        </a:accent5>
        <a:accent6>
          <a:srgbClr val="B1C57E"/>
        </a:accent6>
        <a:hlink>
          <a:srgbClr val="8DBFC3"/>
        </a:hlink>
        <a:folHlink>
          <a:srgbClr val="DBB0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000066"/>
        </a:dk1>
        <a:lt1>
          <a:srgbClr val="FFFFFF"/>
        </a:lt1>
        <a:dk2>
          <a:srgbClr val="50797C"/>
        </a:dk2>
        <a:lt2>
          <a:srgbClr val="CACACA"/>
        </a:lt2>
        <a:accent1>
          <a:srgbClr val="9CD6D3"/>
        </a:accent1>
        <a:accent2>
          <a:srgbClr val="82C3E4"/>
        </a:accent2>
        <a:accent3>
          <a:srgbClr val="FFFFFF"/>
        </a:accent3>
        <a:accent4>
          <a:srgbClr val="000056"/>
        </a:accent4>
        <a:accent5>
          <a:srgbClr val="CBE8E6"/>
        </a:accent5>
        <a:accent6>
          <a:srgbClr val="75B0CF"/>
        </a:accent6>
        <a:hlink>
          <a:srgbClr val="CDC483"/>
        </a:hlink>
        <a:folHlink>
          <a:srgbClr val="9B9C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00000"/>
        </a:dk1>
        <a:lt1>
          <a:srgbClr val="FFFFFF"/>
        </a:lt1>
        <a:dk2>
          <a:srgbClr val="515F7B"/>
        </a:dk2>
        <a:lt2>
          <a:srgbClr val="CACACA"/>
        </a:lt2>
        <a:accent1>
          <a:srgbClr val="9FCAD3"/>
        </a:accent1>
        <a:accent2>
          <a:srgbClr val="839EE3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768FCE"/>
        </a:accent6>
        <a:hlink>
          <a:srgbClr val="68CCB7"/>
        </a:hlink>
        <a:folHlink>
          <a:srgbClr val="F4D1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vmsTemplate-1-logo, leaf;curveTop[1] (Read-Only)" id="{6B795265-AD7F-ED4F-9E45-31227784A964}" vid="{6D023E64-2615-4047-AE3D-D8D63BD80E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953</Words>
  <Application>Microsoft Office PowerPoint</Application>
  <PresentationFormat>Widescreen</PresentationFormat>
  <Paragraphs>104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Geneva</vt:lpstr>
      <vt:lpstr>Open Sans</vt:lpstr>
      <vt:lpstr>Times New Roman</vt:lpstr>
      <vt:lpstr>Wingdings</vt:lpstr>
      <vt:lpstr>ヒラギノ角ゴ Pro W3</vt:lpstr>
      <vt:lpstr>EVMS template 4</vt:lpstr>
      <vt:lpstr>Promoting Academic Scholarship to Students Through  a Three-Stage Research Assignment Process  R. Clinton Crews, MPH, Associate Professor and Jessica Wilhelm, MSA, LSA, CSA, F-PRS, Assistant Professor Master of surgical assisting program, school of health professions     </vt:lpstr>
      <vt:lpstr>Goals of Course Redesign </vt:lpstr>
      <vt:lpstr>MSA 504 - Advanced Topics of Surgical Assisting</vt:lpstr>
      <vt:lpstr>Methods - Three-Stage Research Assignment</vt:lpstr>
      <vt:lpstr>Methods – Poster </vt:lpstr>
      <vt:lpstr>Methods – Expert Panel Presentation </vt:lpstr>
      <vt:lpstr>Methods –  CEU Transcript Assignment</vt:lpstr>
      <vt:lpstr>Outcomes</vt:lpstr>
      <vt:lpstr>Next Steps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Potter, Ashley</dc:creator>
  <cp:lastModifiedBy>Brocus, Rebecca D</cp:lastModifiedBy>
  <cp:revision>37</cp:revision>
  <dcterms:created xsi:type="dcterms:W3CDTF">2022-05-02T19:49:57Z</dcterms:created>
  <dcterms:modified xsi:type="dcterms:W3CDTF">2023-05-01T19:43:14Z</dcterms:modified>
</cp:coreProperties>
</file>