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43891200" cy="21945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Y+DoYvr4E1AmdKDSWwyBkHSK7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48"/>
  </p:normalViewPr>
  <p:slideViewPr>
    <p:cSldViewPr snapToGrid="0">
      <p:cViewPr varScale="1">
        <p:scale>
          <a:sx n="25" d="100"/>
          <a:sy n="25" d="100"/>
        </p:scale>
        <p:origin x="775" y="50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6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63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1280"/>
            <a:ext cx="25818360" cy="311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Educational Scholarship Day logo with Fine Family Academy of Educators leaf design" title="Educational Scholarship Da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8949" y="3156348"/>
            <a:ext cx="9828333" cy="94577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467102" y="17475200"/>
            <a:ext cx="37308000" cy="4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9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4560" y="6746240"/>
            <a:ext cx="395016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1pPr>
            <a:lvl2pPr marL="914400" lvl="1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194560" y="6746240"/>
            <a:ext cx="193848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1pPr>
            <a:lvl2pPr marL="914400" lvl="1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2pPr>
            <a:lvl3pPr marL="1371600" lvl="2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22311360" y="6746240"/>
            <a:ext cx="19384800" cy="13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1pPr>
            <a:lvl2pPr marL="914400" lvl="1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2pPr>
            <a:lvl3pPr marL="1371600" lvl="2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3pPr>
            <a:lvl4pPr marL="1828800" lvl="3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4pPr>
            <a:lvl5pPr marL="2286000" lvl="4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5pPr>
            <a:lvl6pPr marL="2743200" lvl="5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6pPr>
            <a:lvl7pPr marL="3200400" lvl="6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7pPr>
            <a:lvl8pPr marL="3657600" lvl="7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8pPr>
            <a:lvl9pPr marL="4114800" lvl="8" indent="-590550" algn="l">
              <a:spcBef>
                <a:spcPts val="1100"/>
              </a:spcBef>
              <a:spcAft>
                <a:spcPts val="0"/>
              </a:spcAft>
              <a:buSzPts val="5700"/>
              <a:buChar char="»"/>
              <a:defRPr sz="57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2194565" y="4661521"/>
            <a:ext cx="19392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4600"/>
              <a:buNone/>
              <a:defRPr sz="7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SzPts val="3800"/>
              <a:buNone/>
              <a:defRPr sz="6300" b="1"/>
            </a:lvl2pPr>
            <a:lvl3pPr marL="1371600" lvl="2" indent="-228600" algn="l">
              <a:spcBef>
                <a:spcPts val="1100"/>
              </a:spcBef>
              <a:spcAft>
                <a:spcPts val="0"/>
              </a:spcAft>
              <a:buSzPts val="3400"/>
              <a:buNone/>
              <a:defRPr sz="57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2194565" y="6781798"/>
            <a:ext cx="19392600" cy="12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1pPr>
            <a:lvl2pPr marL="914400" lvl="1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3pPr>
            <a:lvl4pPr marL="1828800" lvl="3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4pPr>
            <a:lvl5pPr marL="2286000" lvl="4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5pPr>
            <a:lvl6pPr marL="2743200" lvl="5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6pPr>
            <a:lvl7pPr marL="3200400" lvl="6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7pPr>
            <a:lvl8pPr marL="3657600" lvl="7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8pPr>
            <a:lvl9pPr marL="4114800" lvl="8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22296130" y="6781798"/>
            <a:ext cx="19401000" cy="12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1pPr>
            <a:lvl2pPr marL="914400" lvl="1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2pPr>
            <a:lvl3pPr marL="1371600" lvl="2" indent="-444500" algn="l">
              <a:spcBef>
                <a:spcPts val="1100"/>
              </a:spcBef>
              <a:spcAft>
                <a:spcPts val="0"/>
              </a:spcAft>
              <a:buSzPts val="3400"/>
              <a:buChar char="◻"/>
              <a:defRPr sz="5700"/>
            </a:lvl3pPr>
            <a:lvl4pPr marL="1828800" lvl="3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4pPr>
            <a:lvl5pPr marL="2286000" lvl="4" indent="-419100" algn="l">
              <a:spcBef>
                <a:spcPts val="1000"/>
              </a:spcBef>
              <a:spcAft>
                <a:spcPts val="0"/>
              </a:spcAft>
              <a:buSzPts val="3000"/>
              <a:buChar char="◻"/>
              <a:defRPr sz="5100"/>
            </a:lvl5pPr>
            <a:lvl6pPr marL="2743200" lvl="5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6pPr>
            <a:lvl7pPr marL="3200400" lvl="6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7pPr>
            <a:lvl8pPr marL="3657600" lvl="7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8pPr>
            <a:lvl9pPr marL="4114800" lvl="8" indent="-552450" algn="l">
              <a:spcBef>
                <a:spcPts val="1000"/>
              </a:spcBef>
              <a:spcAft>
                <a:spcPts val="0"/>
              </a:spcAft>
              <a:buSzPts val="5100"/>
              <a:buChar char="»"/>
              <a:defRPr sz="51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22296130" y="4661521"/>
            <a:ext cx="193926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L="457200" lvl="0" indent="-228600" algn="l">
              <a:spcBef>
                <a:spcPts val="1500"/>
              </a:spcBef>
              <a:spcAft>
                <a:spcPts val="0"/>
              </a:spcAft>
              <a:buSzPts val="4600"/>
              <a:buNone/>
              <a:defRPr sz="7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300"/>
              </a:spcBef>
              <a:spcAft>
                <a:spcPts val="0"/>
              </a:spcAft>
              <a:buSzPts val="3800"/>
              <a:buNone/>
              <a:defRPr sz="6300" b="1"/>
            </a:lvl2pPr>
            <a:lvl3pPr marL="1371600" lvl="2" indent="-228600" algn="l">
              <a:spcBef>
                <a:spcPts val="1100"/>
              </a:spcBef>
              <a:spcAft>
                <a:spcPts val="0"/>
              </a:spcAft>
              <a:buSzPts val="3400"/>
              <a:buNone/>
              <a:defRPr sz="57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3000"/>
              <a:buNone/>
              <a:defRPr sz="51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5100"/>
              <a:buNone/>
              <a:defRPr sz="5100" b="1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0"/>
          <p:cNvCxnSpPr/>
          <p:nvPr/>
        </p:nvCxnSpPr>
        <p:spPr>
          <a:xfrm flipH="1">
            <a:off x="16525826" y="6339831"/>
            <a:ext cx="6900" cy="13411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1828805" y="5648947"/>
            <a:ext cx="14440800" cy="3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63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6824965" y="5648951"/>
            <a:ext cx="25603200" cy="13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615950" algn="l">
              <a:spcBef>
                <a:spcPts val="2000"/>
              </a:spcBef>
              <a:spcAft>
                <a:spcPts val="0"/>
              </a:spcAft>
              <a:buSzPts val="6100"/>
              <a:buChar char="◻"/>
              <a:defRPr sz="10100"/>
            </a:lvl1pPr>
            <a:lvl2pPr marL="914400" lvl="1" indent="-565150" algn="l">
              <a:spcBef>
                <a:spcPts val="1800"/>
              </a:spcBef>
              <a:spcAft>
                <a:spcPts val="0"/>
              </a:spcAft>
              <a:buSzPts val="5300"/>
              <a:buChar char="◻"/>
              <a:defRPr sz="8900"/>
            </a:lvl2pPr>
            <a:lvl3pPr marL="1371600" lvl="2" indent="-520700" algn="l">
              <a:spcBef>
                <a:spcPts val="1500"/>
              </a:spcBef>
              <a:spcAft>
                <a:spcPts val="0"/>
              </a:spcAft>
              <a:buSzPts val="4600"/>
              <a:buChar char="◻"/>
              <a:defRPr sz="7600"/>
            </a:lvl3pPr>
            <a:lvl4pPr marL="1828800" lvl="3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4pPr>
            <a:lvl5pPr marL="2286000" lvl="4" indent="-469900" algn="l">
              <a:spcBef>
                <a:spcPts val="1300"/>
              </a:spcBef>
              <a:spcAft>
                <a:spcPts val="0"/>
              </a:spcAft>
              <a:buSzPts val="3800"/>
              <a:buChar char="◻"/>
              <a:defRPr sz="6300"/>
            </a:lvl5pPr>
            <a:lvl6pPr marL="2743200" lvl="5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6pPr>
            <a:lvl7pPr marL="3200400" lvl="6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7pPr>
            <a:lvl8pPr marL="3657600" lvl="7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8pPr>
            <a:lvl9pPr marL="4114800" lvl="8" indent="-628650" algn="l">
              <a:spcBef>
                <a:spcPts val="1300"/>
              </a:spcBef>
              <a:spcAft>
                <a:spcPts val="0"/>
              </a:spcAft>
              <a:buSzPts val="6300"/>
              <a:buChar char="»"/>
              <a:defRPr sz="63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1828805" y="9367509"/>
            <a:ext cx="14440800" cy="10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2700"/>
              <a:buNone/>
              <a:defRPr sz="4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300"/>
              <a:buNone/>
              <a:defRPr sz="3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00"/>
              <a:buNone/>
              <a:defRPr sz="3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0"/>
          <p:cNvSpPr txBox="1"/>
          <p:nvPr/>
        </p:nvSpPr>
        <p:spPr>
          <a:xfrm>
            <a:off x="3291840" y="3432512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4400"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120640" y="5567680"/>
            <a:ext cx="35113200" cy="13858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9125" tIns="144525" rIns="289125" bIns="144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5120640" y="4064004"/>
            <a:ext cx="351132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6300" b="1" i="0" u="none" strike="noStrike" cap="none">
                <a:solidFill>
                  <a:srgbClr val="00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>
            <a:spLocks noGrp="1"/>
          </p:cNvSpPr>
          <p:nvPr>
            <p:ph type="pic" idx="2"/>
          </p:nvPr>
        </p:nvSpPr>
        <p:spPr>
          <a:xfrm>
            <a:off x="5568782" y="5943599"/>
            <a:ext cx="34171200" cy="131673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120640" y="19425920"/>
            <a:ext cx="35113200" cy="1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2700"/>
              <a:buNone/>
              <a:defRPr sz="4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300"/>
              <a:buNone/>
              <a:defRPr sz="3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900"/>
              <a:buNone/>
              <a:defRPr sz="3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8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marL="4114800" lvl="8" indent="-228600" algn="l"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2194560" y="4145280"/>
            <a:ext cx="395016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11">
            <a:alphaModFix/>
          </a:blip>
          <a:srcRect b="12610"/>
          <a:stretch/>
        </p:blipFill>
        <p:spPr>
          <a:xfrm>
            <a:off x="0" y="-157473"/>
            <a:ext cx="43661397" cy="46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023360" y="3788621"/>
            <a:ext cx="37308000" cy="16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>
            <a:lvl1pPr marL="457200" marR="0" lvl="0" indent="-615950" algn="l" rtl="0"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Noto Sans Symbols"/>
              <a:buChar char="◻"/>
              <a:defRPr sz="10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65150" algn="l" rtl="0"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Noto Sans Symbols"/>
              <a:buChar char="◻"/>
              <a:defRPr sz="89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Noto Sans Symbols"/>
              <a:buChar char="◻"/>
              <a:defRPr sz="7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l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" descr="Educational Scholarship Day logo with Fine Family Academy of Educators leaf design" title="Educational Scholarship Day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472878" y="18767505"/>
            <a:ext cx="3188514" cy="30682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05013D-1C76-450D-A03E-2C07200112A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487629" y="311020"/>
            <a:ext cx="33815742" cy="9917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6159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100"/>
              <a:buFont typeface="Noto Sans Symbols"/>
              <a:buChar char="◻"/>
              <a:defRPr sz="10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651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5300"/>
              <a:buFont typeface="Noto Sans Symbols"/>
              <a:buChar char="◻"/>
              <a:defRPr sz="89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Noto Sans Symbols"/>
              <a:buChar char="◻"/>
              <a:defRPr sz="7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2"/>
              </a:buClr>
              <a:buSzPts val="3800"/>
              <a:buFont typeface="Noto Sans Symbols"/>
              <a:buChar char="◻"/>
              <a:defRPr sz="63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r" defTabSz="3336845">
              <a:lnSpc>
                <a:spcPts val="3913"/>
              </a:lnSpc>
              <a:buNone/>
              <a:defRPr/>
            </a:pPr>
            <a:r>
              <a:rPr lang="en-US" sz="5400" dirty="0">
                <a:solidFill>
                  <a:srgbClr val="002539"/>
                </a:solidFill>
              </a:rPr>
              <a:t>Mayuri Kathrotia MS, Marissa Galicia-Castillo MD, Temple West MFA, MMPE, CHSE, Jennifer Styron PhD</a:t>
            </a:r>
          </a:p>
          <a:p>
            <a:pPr marL="0" indent="0" algn="r" defTabSz="3336845">
              <a:buNone/>
              <a:defRPr/>
            </a:pPr>
            <a:r>
              <a:rPr lang="en-US" sz="4400" dirty="0">
                <a:solidFill>
                  <a:srgbClr val="002539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E4C29-ABDC-EB4C-8861-BEDAD9A57A20}"/>
              </a:ext>
            </a:extLst>
          </p:cNvPr>
          <p:cNvSpPr txBox="1"/>
          <p:nvPr/>
        </p:nvSpPr>
        <p:spPr>
          <a:xfrm>
            <a:off x="18359270" y="1171103"/>
            <a:ext cx="2534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539"/>
                </a:solidFill>
              </a:rPr>
              <a:t>EVMS Glennan Center for Geriatrics and Gerontology &amp; Sentara Center for Stimulation and Immersive Learning, Eastern Virginia Medical School, Norfolk, VA</a:t>
            </a:r>
            <a:endParaRPr lang="en-US" sz="2800"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8392886" y="2709582"/>
            <a:ext cx="25341943" cy="363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Determining Effective Communication Strategies for Palliative Medicine Family Meetings </a:t>
            </a:r>
            <a:endParaRPr lang="en-US" sz="8000" i="1" dirty="0"/>
          </a:p>
        </p:txBody>
      </p:sp>
      <p:sp>
        <p:nvSpPr>
          <p:cNvPr id="60" name="Google Shape;60;p2"/>
          <p:cNvSpPr txBox="1">
            <a:spLocks noGrp="1"/>
          </p:cNvSpPr>
          <p:nvPr>
            <p:ph type="sldNum" idx="12"/>
          </p:nvPr>
        </p:nvSpPr>
        <p:spPr>
          <a:xfrm>
            <a:off x="1097280" y="20726396"/>
            <a:ext cx="40236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9125" tIns="144525" rIns="289125" bIns="144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7" name="Introduction">
            <a:extLst>
              <a:ext uri="{FF2B5EF4-FFF2-40B4-BE49-F238E27FC236}">
                <a16:creationId xmlns:a16="http://schemas.microsoft.com/office/drawing/2014/main" id="{0ADBCD5A-838F-4D61-B7CA-7DC662FDA928}"/>
              </a:ext>
            </a:extLst>
          </p:cNvPr>
          <p:cNvSpPr txBox="1"/>
          <p:nvPr/>
        </p:nvSpPr>
        <p:spPr>
          <a:xfrm>
            <a:off x="1612249" y="5814326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Introduction</a:t>
            </a:r>
          </a:p>
        </p:txBody>
      </p:sp>
      <p:sp>
        <p:nvSpPr>
          <p:cNvPr id="8" name="introduction text">
            <a:extLst>
              <a:ext uri="{FF2B5EF4-FFF2-40B4-BE49-F238E27FC236}">
                <a16:creationId xmlns:a16="http://schemas.microsoft.com/office/drawing/2014/main" id="{9FA2B69B-6BE4-472E-AC7C-5BC21B2F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856" y="6966400"/>
            <a:ext cx="8666140" cy="146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Palliative Medicine meetings have been shown to be an effective method of communicating with patients and their family members. These meetings serve as interchange between health care professionals and patients/families to discuss and understand patient’s goals, values, and preferences along with medical conditions and prognosis in order to engage in shared decision making. </a:t>
            </a:r>
          </a:p>
          <a:p>
            <a:pPr eaLnBrk="1" hangingPunct="1">
              <a:lnSpc>
                <a:spcPct val="110000"/>
              </a:lnSpc>
            </a:pPr>
            <a:endParaRPr lang="en-US" sz="3200" dirty="0"/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Directing or participating in a Palliative Medicine meeting can be challenging because of the lack of formal training in leading these sessions and the range of skills required for effective communication. </a:t>
            </a:r>
          </a:p>
          <a:p>
            <a:pPr eaLnBrk="1" hangingPunct="1">
              <a:lnSpc>
                <a:spcPct val="110000"/>
              </a:lnSpc>
            </a:pPr>
            <a:endParaRPr lang="en-US" sz="3200" dirty="0"/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Aims: </a:t>
            </a:r>
          </a:p>
          <a:p>
            <a:pPr marL="1200150" lvl="1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Quantitively measure the length of Palliative Medicine meetings</a:t>
            </a:r>
          </a:p>
          <a:p>
            <a:pPr marL="1200150" lvl="1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Qualitatively describe topics addressed during Palliative Medicine meetings</a:t>
            </a:r>
          </a:p>
          <a:p>
            <a:pPr marL="1200150" lvl="1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Determine the aspects of a “successful” meeting </a:t>
            </a:r>
          </a:p>
          <a:p>
            <a:pPr lvl="1" indent="0" eaLnBrk="1" hangingPunct="1">
              <a:lnSpc>
                <a:spcPct val="110000"/>
              </a:lnSpc>
            </a:pPr>
            <a:endParaRPr lang="en-US" sz="3200" dirty="0"/>
          </a:p>
          <a:p>
            <a:pPr eaLnBrk="1" hangingPunct="1">
              <a:lnSpc>
                <a:spcPct val="110000"/>
              </a:lnSpc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procedures">
            <a:extLst>
              <a:ext uri="{FF2B5EF4-FFF2-40B4-BE49-F238E27FC236}">
                <a16:creationId xmlns:a16="http://schemas.microsoft.com/office/drawing/2014/main" id="{712992D6-9D09-4572-9547-0276C36876EE}"/>
              </a:ext>
            </a:extLst>
          </p:cNvPr>
          <p:cNvSpPr txBox="1"/>
          <p:nvPr/>
        </p:nvSpPr>
        <p:spPr>
          <a:xfrm>
            <a:off x="11342009" y="5814326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Methods</a:t>
            </a:r>
          </a:p>
        </p:txBody>
      </p:sp>
      <p:sp>
        <p:nvSpPr>
          <p:cNvPr id="24" name="introduction text">
            <a:extLst>
              <a:ext uri="{FF2B5EF4-FFF2-40B4-BE49-F238E27FC236}">
                <a16:creationId xmlns:a16="http://schemas.microsoft.com/office/drawing/2014/main" id="{6C2FA36A-4F15-0347-BE57-B172B850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0664" y="7031081"/>
            <a:ext cx="8342252" cy="7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Retrospectively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evaluate 14 palliative medicine videos (from 2019 and onwards) in which a resident or Fellow conducted a Palliative Medicine meeting utilizing standardized patients.</a:t>
            </a:r>
          </a:p>
          <a:p>
            <a:pPr eaLnBrk="1" hangingPunct="1">
              <a:lnSpc>
                <a:spcPct val="110000"/>
              </a:lnSpc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Videos will be transcribed to collect quantitative and qualitative data points (Figure 1).</a:t>
            </a:r>
          </a:p>
          <a:p>
            <a:pPr eaLnBrk="1" hangingPunct="1">
              <a:lnSpc>
                <a:spcPct val="110000"/>
              </a:lnSpc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 checklist (Table 1) was developed to keep track of session content.</a:t>
            </a:r>
          </a:p>
          <a:p>
            <a:pPr marL="457200" indent="-457200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" name="Picture 3" descr="Patient in a hospital bed with a doctor by the bedside while someone looks on from a chair">
            <a:extLst>
              <a:ext uri="{FF2B5EF4-FFF2-40B4-BE49-F238E27FC236}">
                <a16:creationId xmlns:a16="http://schemas.microsoft.com/office/drawing/2014/main" id="{AC52807A-9C52-47F6-8249-B082DD30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398" y="14218661"/>
            <a:ext cx="8023117" cy="451300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D59044-9C0F-4F47-8FB4-F99EFB3B816A}"/>
              </a:ext>
            </a:extLst>
          </p:cNvPr>
          <p:cNvSpPr txBox="1"/>
          <p:nvPr/>
        </p:nvSpPr>
        <p:spPr>
          <a:xfrm>
            <a:off x="11340664" y="18863471"/>
            <a:ext cx="8342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Figure 1: Image of one of the standardized Palliative Medicine meetings with the resident.  </a:t>
            </a:r>
          </a:p>
        </p:txBody>
      </p:sp>
      <p:sp>
        <p:nvSpPr>
          <p:cNvPr id="34" name="procedures">
            <a:extLst>
              <a:ext uri="{FF2B5EF4-FFF2-40B4-BE49-F238E27FC236}">
                <a16:creationId xmlns:a16="http://schemas.microsoft.com/office/drawing/2014/main" id="{76C4538A-F59B-1C46-8320-873293EFB2E1}"/>
              </a:ext>
            </a:extLst>
          </p:cNvPr>
          <p:cNvSpPr txBox="1"/>
          <p:nvPr/>
        </p:nvSpPr>
        <p:spPr>
          <a:xfrm>
            <a:off x="21071769" y="5751099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Methods cont.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2C55ED-4B6A-7040-95F0-8DB55ED40BB9}"/>
              </a:ext>
            </a:extLst>
          </p:cNvPr>
          <p:cNvSpPr txBox="1"/>
          <p:nvPr/>
        </p:nvSpPr>
        <p:spPr>
          <a:xfrm>
            <a:off x="21181583" y="19529117"/>
            <a:ext cx="9436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Table 1: Checklist used to evaluate Palliative Medicine meeting content.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8B55666-17CE-EC41-A905-8226D273A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70183"/>
              </p:ext>
            </p:extLst>
          </p:nvPr>
        </p:nvGraphicFramePr>
        <p:xfrm>
          <a:off x="21181584" y="6994487"/>
          <a:ext cx="9471061" cy="1234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471">
                  <a:extLst>
                    <a:ext uri="{9D8B030D-6E8A-4147-A177-3AD203B41FA5}">
                      <a16:colId xmlns:a16="http://schemas.microsoft.com/office/drawing/2014/main" val="4214753622"/>
                    </a:ext>
                  </a:extLst>
                </a:gridCol>
                <a:gridCol w="8128590">
                  <a:extLst>
                    <a:ext uri="{9D8B030D-6E8A-4147-A177-3AD203B41FA5}">
                      <a16:colId xmlns:a16="http://schemas.microsoft.com/office/drawing/2014/main" val="2279817066"/>
                    </a:ext>
                  </a:extLst>
                </a:gridCol>
              </a:tblGrid>
              <a:tr h="785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CHECKLIST 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45069"/>
                  </a:ext>
                </a:extLst>
              </a:tr>
              <a:tr h="785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>
                          <a:effectLst/>
                        </a:rPr>
                        <a:t>☐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Amount of time patient/family spoke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5183632"/>
                  </a:ext>
                </a:extLst>
              </a:tr>
              <a:tr h="785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>
                          <a:effectLst/>
                        </a:rPr>
                        <a:t>☐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Amount of time learner spoke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179419"/>
                  </a:ext>
                </a:extLst>
              </a:tr>
              <a:tr h="785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Were the following topics addressed:  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363525"/>
                  </a:ext>
                </a:extLst>
              </a:tr>
              <a:tr h="1156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>
                          <a:effectLst/>
                        </a:rPr>
                        <a:t>☐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“Elevator speech” for Palliative Medicine definition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166221"/>
                  </a:ext>
                </a:extLst>
              </a:tr>
              <a:tr h="785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>
                          <a:effectLst/>
                        </a:rPr>
                        <a:t>☐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Discuss patient’s definition of quality of life (ex. preferences / hobbies / likes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67075"/>
                  </a:ext>
                </a:extLst>
              </a:tr>
              <a:tr h="785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>
                          <a:effectLst/>
                        </a:rPr>
                        <a:t>☐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Education on CHF diagnosis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143537"/>
                  </a:ext>
                </a:extLst>
              </a:tr>
              <a:tr h="943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>
                          <a:effectLst/>
                        </a:rPr>
                        <a:t>☐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Resources for CHF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538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3200" dirty="0">
                          <a:effectLst/>
                        </a:rPr>
                        <a:t>☐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End of life preferences addressed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        Code status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        Ventilator use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         Hospice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387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 SP Family satisfaction scores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704711"/>
                  </a:ext>
                </a:extLst>
              </a:tr>
            </a:tbl>
          </a:graphicData>
        </a:graphic>
      </p:graphicFrame>
      <p:sp>
        <p:nvSpPr>
          <p:cNvPr id="19" name="conclusions">
            <a:extLst>
              <a:ext uri="{FF2B5EF4-FFF2-40B4-BE49-F238E27FC236}">
                <a16:creationId xmlns:a16="http://schemas.microsoft.com/office/drawing/2014/main" id="{FC2B6F36-6E18-44E2-866D-939FB235640A}"/>
              </a:ext>
            </a:extLst>
          </p:cNvPr>
          <p:cNvSpPr txBox="1"/>
          <p:nvPr/>
        </p:nvSpPr>
        <p:spPr>
          <a:xfrm>
            <a:off x="32308812" y="5874923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Goal at Completion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130811-4C13-1A45-8037-1359940FC4DC}"/>
              </a:ext>
            </a:extLst>
          </p:cNvPr>
          <p:cNvSpPr txBox="1"/>
          <p:nvPr/>
        </p:nvSpPr>
        <p:spPr>
          <a:xfrm>
            <a:off x="32308812" y="7114115"/>
            <a:ext cx="8342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Determine effective communication strategies that lead to a “successful” meeting.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Analyze data to help inform training and practice guidelines in order to ensure providers are prepared to facilitate effective Palliative Medicine meetings.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3" name="references">
            <a:extLst>
              <a:ext uri="{FF2B5EF4-FFF2-40B4-BE49-F238E27FC236}">
                <a16:creationId xmlns:a16="http://schemas.microsoft.com/office/drawing/2014/main" id="{45BA2ED8-F61C-5240-87CB-18707DA5C097}"/>
              </a:ext>
            </a:extLst>
          </p:cNvPr>
          <p:cNvSpPr txBox="1"/>
          <p:nvPr/>
        </p:nvSpPr>
        <p:spPr>
          <a:xfrm>
            <a:off x="32308812" y="12180709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Disclosure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377DA-85D8-254F-9BD8-C3A864ED3EFA}"/>
              </a:ext>
            </a:extLst>
          </p:cNvPr>
          <p:cNvSpPr txBox="1"/>
          <p:nvPr/>
        </p:nvSpPr>
        <p:spPr>
          <a:xfrm>
            <a:off x="32308811" y="13392417"/>
            <a:ext cx="7930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are no financial conflicts of interest.</a:t>
            </a:r>
          </a:p>
        </p:txBody>
      </p:sp>
      <p:sp>
        <p:nvSpPr>
          <p:cNvPr id="21" name="references">
            <a:extLst>
              <a:ext uri="{FF2B5EF4-FFF2-40B4-BE49-F238E27FC236}">
                <a16:creationId xmlns:a16="http://schemas.microsoft.com/office/drawing/2014/main" id="{EB0296F6-82F6-4E64-8E51-EFD2479FD605}"/>
              </a:ext>
            </a:extLst>
          </p:cNvPr>
          <p:cNvSpPr txBox="1"/>
          <p:nvPr/>
        </p:nvSpPr>
        <p:spPr>
          <a:xfrm>
            <a:off x="32308811" y="15118997"/>
            <a:ext cx="7017261" cy="923132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400" b="1" dirty="0">
                <a:solidFill>
                  <a:srgbClr val="1F7F9B"/>
                </a:solidFill>
                <a:latin typeface="+mj-lt"/>
              </a:rPr>
              <a:t>References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BD0AD5-558D-4F42-A8D0-7468FDC63081}"/>
              </a:ext>
            </a:extLst>
          </p:cNvPr>
          <p:cNvSpPr txBox="1"/>
          <p:nvPr/>
        </p:nvSpPr>
        <p:spPr>
          <a:xfrm>
            <a:off x="32308813" y="16263636"/>
            <a:ext cx="83422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Fineberg</a:t>
            </a:r>
            <a:r>
              <a:rPr lang="en-US" sz="2800" dirty="0"/>
              <a:t> IC. Preparing professionals for family conferences in palliative care: evaluation results of an interdisciplinary approach. J </a:t>
            </a:r>
            <a:r>
              <a:rPr lang="en-US" sz="2800" dirty="0" err="1"/>
              <a:t>Palliat</a:t>
            </a:r>
            <a:r>
              <a:rPr lang="en-US" sz="2800" dirty="0"/>
              <a:t> Med. 2005 Aug;8(4):857-66. </a:t>
            </a:r>
            <a:r>
              <a:rPr lang="en-US" sz="2800" dirty="0" err="1"/>
              <a:t>doi</a:t>
            </a:r>
            <a:r>
              <a:rPr lang="en-US" sz="2800" dirty="0"/>
              <a:t>: 10.1089/jpm.2005.8.857. PMID: 16128661.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Singer AE, Ash T, </a:t>
            </a:r>
            <a:r>
              <a:rPr lang="en-US" sz="2800" dirty="0" err="1"/>
              <a:t>Ochotorena</a:t>
            </a:r>
            <a:r>
              <a:rPr lang="en-US" sz="2800" dirty="0"/>
              <a:t> C, et al. A Systematic Review of Family Meeting Tools in Palliative and Intensive Care Settings. </a:t>
            </a:r>
            <a:r>
              <a:rPr lang="en-US" sz="2800" i="1" dirty="0"/>
              <a:t>Am J Hosp </a:t>
            </a:r>
            <a:r>
              <a:rPr lang="en-US" sz="2800" i="1" dirty="0" err="1"/>
              <a:t>Palliat</a:t>
            </a:r>
            <a:r>
              <a:rPr lang="en-US" sz="2800" i="1" dirty="0"/>
              <a:t> Care</a:t>
            </a:r>
            <a:r>
              <a:rPr lang="en-US" sz="2800" dirty="0"/>
              <a:t>. 2016;33(8):797-806. doi:10.1177/1049909115594353 </a:t>
            </a:r>
          </a:p>
          <a:p>
            <a:endParaRPr lang="en-US" sz="3200" dirty="0"/>
          </a:p>
        </p:txBody>
      </p:sp>
      <p:pic>
        <p:nvPicPr>
          <p:cNvPr id="10" name="Picture 9" descr="Sentara Norfolk General Hospital logo">
            <a:extLst>
              <a:ext uri="{FF2B5EF4-FFF2-40B4-BE49-F238E27FC236}">
                <a16:creationId xmlns:a16="http://schemas.microsoft.com/office/drawing/2014/main" id="{902DE7F0-823F-4E93-836E-D012B8EFCFC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6" y="20144560"/>
            <a:ext cx="2540000" cy="1270000"/>
          </a:xfrm>
          <a:prstGeom prst="rect">
            <a:avLst/>
          </a:prstGeom>
        </p:spPr>
      </p:pic>
      <p:pic>
        <p:nvPicPr>
          <p:cNvPr id="6" name="Picture 5" descr="EVMS Glennan Center for Geriatrics and Gerontology logo">
            <a:extLst>
              <a:ext uri="{FF2B5EF4-FFF2-40B4-BE49-F238E27FC236}">
                <a16:creationId xmlns:a16="http://schemas.microsoft.com/office/drawing/2014/main" id="{7BAF4546-AD5F-4893-859A-7C6D4C41CFB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018" y="20330189"/>
            <a:ext cx="2051508" cy="119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MS template 4">
  <a:themeElements>
    <a:clrScheme name="EVMS 2011">
      <a:dk1>
        <a:srgbClr val="000000"/>
      </a:dk1>
      <a:lt1>
        <a:srgbClr val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458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Times New Roman</vt:lpstr>
      <vt:lpstr>EVMS template 4</vt:lpstr>
      <vt:lpstr>Determining Effective Communication Strategies for Palliative Medicine Family Meetings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– Remove this slide before submitting</dc:title>
  <dc:creator>Taylor-Fishwick, Jonathan S.</dc:creator>
  <cp:lastModifiedBy>Green, Kevin H.</cp:lastModifiedBy>
  <cp:revision>27</cp:revision>
  <dcterms:created xsi:type="dcterms:W3CDTF">2021-04-15T12:23:12Z</dcterms:created>
  <dcterms:modified xsi:type="dcterms:W3CDTF">2022-05-02T14:15:42Z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0x01010036D8BDB6D61E6945B3D3C7EC6E0B8CF2</vt:lpwstr>
  </property>
</Properties>
</file>