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5"/>
  </p:notesMasterIdLst>
  <p:sldIdLst>
    <p:sldId id="347" r:id="rId2"/>
    <p:sldId id="359" r:id="rId3"/>
    <p:sldId id="352" r:id="rId4"/>
    <p:sldId id="348" r:id="rId5"/>
    <p:sldId id="349" r:id="rId6"/>
    <p:sldId id="358" r:id="rId7"/>
    <p:sldId id="351" r:id="rId8"/>
    <p:sldId id="353" r:id="rId9"/>
    <p:sldId id="354" r:id="rId10"/>
    <p:sldId id="356" r:id="rId11"/>
    <p:sldId id="355" r:id="rId12"/>
    <p:sldId id="350" r:id="rId13"/>
    <p:sldId id="3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ica 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039D0-6BA0-44BA-A886-6F9FE4DA0DA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34B00-A3F0-4F4D-9CA0-C6D4BFC5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4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VMS Fine Family Academy of Educators logo with EVMS curve" title="EVMS Fine Family Academy of Educators logo">
            <a:extLst>
              <a:ext uri="{FF2B5EF4-FFF2-40B4-BE49-F238E27FC236}">
                <a16:creationId xmlns:a16="http://schemas.microsoft.com/office/drawing/2014/main" id="{1B77E3F7-C832-2A4F-AB27-70DCC18625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9"/>
            <a:ext cx="12192000" cy="1470025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63084" y="546100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BFEE96-8B5A-4D38-B230-884F799AEA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59336" y="1319601"/>
            <a:ext cx="6273328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8200"/>
            <a:ext cx="10972800" cy="426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5DB74-746C-A840-975B-0541BEEA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F7F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2B4398-B276-5647-9C79-150157248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1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08200"/>
            <a:ext cx="5384800" cy="42672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08200"/>
            <a:ext cx="5384800" cy="42672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23EB80-5C66-5B4D-94F6-8B7660BC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F7F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A314083-3B9F-E447-B312-62AFD4E13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2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456725"/>
            <a:ext cx="5386917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19312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19312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A989B8-B056-7348-80DE-FDD3C276FEB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93370" y="1456725"/>
            <a:ext cx="5386917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AC1DC1C-0871-3747-9603-BA703F63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2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B55C26-066E-6043-A73E-E27C9908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F7F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5D7E0D-6497-3E49-998F-74F4E4B76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7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4590307" y="1981197"/>
            <a:ext cx="2117" cy="4191003"/>
          </a:xfrm>
          <a:prstGeom prst="line">
            <a:avLst/>
          </a:prstGeom>
          <a:ln w="31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1765296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1" y="1765298"/>
            <a:ext cx="7112000" cy="417830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2927347"/>
            <a:ext cx="4011084" cy="324485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8DCEAE-9401-7749-825A-B4555A7F0EF5}"/>
              </a:ext>
            </a:extLst>
          </p:cNvPr>
          <p:cNvSpPr txBox="1">
            <a:spLocks/>
          </p:cNvSpPr>
          <p:nvPr userDrawn="1"/>
        </p:nvSpPr>
        <p:spPr>
          <a:xfrm>
            <a:off x="914400" y="1072660"/>
            <a:ext cx="10972800" cy="812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F7F9B"/>
                </a:solidFill>
                <a:latin typeface="+mj-lt"/>
                <a:ea typeface="ヒラギノ角ゴ Pro W3" charset="0"/>
                <a:cs typeface="Geneva" pitchFamily="-111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ヒラギノ角ゴ Pro W3" charset="0"/>
                <a:cs typeface="Geneva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ヒラギノ角ゴ Pro W3" charset="0"/>
                <a:cs typeface="Geneva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ヒラギノ角ゴ Pro W3" charset="0"/>
                <a:cs typeface="Geneva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ヒラギノ角ゴ Pro W3" charset="0"/>
                <a:cs typeface="Geneva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800" kern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2D1355-5A67-6C42-810C-C92C02143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6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22400" y="1739901"/>
            <a:ext cx="9753600" cy="4330700"/>
          </a:xfrm>
          <a:prstGeom prst="rect">
            <a:avLst/>
          </a:prstGeom>
          <a:noFill/>
          <a:ln w="31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Genev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1270001"/>
            <a:ext cx="9753600" cy="4905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rgbClr val="005D7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6884" y="1857375"/>
            <a:ext cx="9491819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2400" y="6070600"/>
            <a:ext cx="9753600" cy="60960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7BEE35-9E47-2F42-99BA-856D26AE7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3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2032000"/>
            <a:ext cx="10566400" cy="4343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EB28AC-1B9E-F846-99C8-9B47DFF6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1F7F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E7D5-4545-A14E-86F3-7389C0CAB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2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7397B2B-EFDB-7842-8437-C6C5393AA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2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MS Fine Family Academy of Educators logo with EVMS curve" title="EVMS Fine Family Academy of Educators logo">
            <a:extLst>
              <a:ext uri="{FF2B5EF4-FFF2-40B4-BE49-F238E27FC236}">
                <a16:creationId xmlns:a16="http://schemas.microsoft.com/office/drawing/2014/main" id="{C73CA86A-8C65-3546-B9CF-F2A6E2690FD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9"/>
            <a:ext cx="12192000" cy="1470025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117600" y="1183944"/>
            <a:ext cx="103632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38DF7B6-647B-B242-B944-36A31F94FA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1CC393-40CF-4AAF-8F62-2944910596B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305534" y="6223678"/>
            <a:ext cx="1886465" cy="63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+mj-lt"/>
          <a:ea typeface="ヒラギノ角ゴ Pro W3" charset="0"/>
          <a:cs typeface="Geneva" pitchFamily="-11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ヒラギノ角ゴ Pro W3" charset="0"/>
          <a:cs typeface="Geneva" pitchFamily="-11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ヒラギノ角ゴ Pro W3" charset="0"/>
          <a:cs typeface="Geneva" pitchFamily="-11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ヒラギノ角ゴ Pro W3" charset="0"/>
          <a:cs typeface="Geneva" pitchFamily="-11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ヒラギノ角ゴ Pro W3" charset="0"/>
          <a:cs typeface="Geneva" pitchFamily="-111" charset="-128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4267">
          <a:solidFill>
            <a:schemeClr val="accent1"/>
          </a:solidFill>
          <a:latin typeface="Calibri"/>
          <a:ea typeface="Geneva" pitchFamily="-111" charset="-128"/>
          <a:cs typeface="Calibri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3733">
          <a:solidFill>
            <a:schemeClr val="accent4"/>
          </a:solidFill>
          <a:latin typeface="Calibri"/>
          <a:ea typeface="Geneva" pitchFamily="-111" charset="-128"/>
          <a:cs typeface="Calibri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3200">
          <a:solidFill>
            <a:schemeClr val="accent4"/>
          </a:solidFill>
          <a:latin typeface="Calibri"/>
          <a:ea typeface="Geneva" pitchFamily="-111" charset="-128"/>
          <a:cs typeface="Calibri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667">
          <a:solidFill>
            <a:schemeClr val="accent4"/>
          </a:solidFill>
          <a:latin typeface="Calibri"/>
          <a:ea typeface="Geneva" pitchFamily="-111" charset="-128"/>
          <a:cs typeface="Calibri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667">
          <a:solidFill>
            <a:schemeClr val="accent4"/>
          </a:solidFill>
          <a:latin typeface="Calibri"/>
          <a:ea typeface="Geneva" pitchFamily="-111" charset="-128"/>
          <a:cs typeface="Calibri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739794"/>
            <a:ext cx="11582400" cy="2981682"/>
          </a:xfrm>
        </p:spPr>
        <p:txBody>
          <a:bodyPr/>
          <a:lstStyle/>
          <a:p>
            <a:r>
              <a:rPr lang="en-US" sz="4400" dirty="0"/>
              <a:t>Integrating Foundational and Clinical Courses – A Thematic and Process Description</a:t>
            </a:r>
            <a:br>
              <a:rPr lang="en-US" sz="4400" dirty="0"/>
            </a:br>
            <a:r>
              <a:rPr lang="en-US" sz="3200" dirty="0"/>
              <a:t>Julie A. Kerry, Ph.D.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8848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59AFED-400B-E222-EC14-B97A93205F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Foundational Science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Content self-contained within module</a:t>
            </a:r>
          </a:p>
          <a:p>
            <a:pPr lvl="2"/>
            <a:r>
              <a:rPr lang="en-US" dirty="0"/>
              <a:t>Short online learning units, concept maps, simple illness scripts</a:t>
            </a:r>
          </a:p>
          <a:p>
            <a:pPr lvl="1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034DA5-983B-7573-EF0B-5F250911CB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General Mechanisms of Disease</a:t>
            </a:r>
          </a:p>
          <a:p>
            <a:pPr lvl="1"/>
            <a:r>
              <a:rPr lang="en-US" dirty="0"/>
              <a:t>Expectation of more independent learning </a:t>
            </a:r>
          </a:p>
          <a:p>
            <a:pPr lvl="2"/>
            <a:r>
              <a:rPr lang="en-US" dirty="0"/>
              <a:t>Guidelines for independent learning, concept map frameworks, illness script activities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67616F-621E-F01D-63C0-397993E4D53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Pedagogy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674F8-721A-DA00-1DE6-78020DF36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8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F52B6-BF6B-AADE-6845-DCD1DD6FD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performance on assessments</a:t>
            </a:r>
          </a:p>
          <a:p>
            <a:r>
              <a:rPr lang="en-US" dirty="0"/>
              <a:t>Student evaluations</a:t>
            </a:r>
          </a:p>
          <a:p>
            <a:r>
              <a:rPr lang="en-US" dirty="0"/>
              <a:t>Focus groups</a:t>
            </a:r>
          </a:p>
          <a:p>
            <a:pPr lvl="1"/>
            <a:r>
              <a:rPr lang="en-US" dirty="0"/>
              <a:t>Students taking class for first time + Former Medical Master’s students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B82C6B-3DB7-C2C0-2808-B69C2933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to be Tracked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FF4C4-6520-D205-E9F9-76FEEB33A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4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A4A618-5FF9-341E-DF0F-1F1DBF370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Kulamakan</a:t>
            </a:r>
            <a:r>
              <a:rPr lang="en-US" sz="2000" dirty="0"/>
              <a:t> </a:t>
            </a:r>
            <a:r>
              <a:rPr lang="en-US" sz="2000" dirty="0" err="1"/>
              <a:t>Kulasegaram</a:t>
            </a:r>
            <a:r>
              <a:rPr lang="en-US" sz="2000" dirty="0"/>
              <a:t>, Julian C </a:t>
            </a:r>
            <a:r>
              <a:rPr lang="en-US" sz="2000" dirty="0" err="1"/>
              <a:t>Manzone</a:t>
            </a:r>
            <a:r>
              <a:rPr lang="en-US" sz="2000" dirty="0"/>
              <a:t>, Cheryl Ku, Aimee Skye, Veronica </a:t>
            </a:r>
            <a:r>
              <a:rPr lang="en-US" sz="2000" dirty="0" err="1"/>
              <a:t>Wadey</a:t>
            </a:r>
            <a:r>
              <a:rPr lang="en-US" sz="2000" dirty="0"/>
              <a:t>, Nicole N Woods Cause and Effect: Testing a Mechanism and Method for the Cognitive Integration of Basic Science </a:t>
            </a:r>
            <a:r>
              <a:rPr lang="en-US" sz="2000" dirty="0" err="1"/>
              <a:t>Acad</a:t>
            </a:r>
            <a:r>
              <a:rPr lang="en-US" sz="2000" dirty="0"/>
              <a:t> Med 2015 90(11 Suppl):S63-9</a:t>
            </a:r>
          </a:p>
          <a:p>
            <a:pPr algn="l"/>
            <a:r>
              <a:rPr lang="en-US" sz="2000" b="0" i="0" u="none" strike="noStrike" baseline="0" dirty="0">
                <a:latin typeface="+mn-lt"/>
              </a:rPr>
              <a:t>Alison Dobbie, Martin Rhodes, James W. </a:t>
            </a:r>
            <a:r>
              <a:rPr lang="en-US" sz="2000" b="0" i="0" u="none" strike="noStrike" baseline="0" dirty="0" err="1">
                <a:latin typeface="+mn-lt"/>
              </a:rPr>
              <a:t>Tysinger</a:t>
            </a:r>
            <a:r>
              <a:rPr lang="en-US" sz="2000" b="0" i="0" u="none" strike="noStrike" baseline="0" dirty="0">
                <a:latin typeface="+mn-lt"/>
              </a:rPr>
              <a:t>, Joshua Freeman Using a Modified Nominal Group Technique As a Curriculum Evaluation Tool </a:t>
            </a:r>
            <a:r>
              <a:rPr lang="en-US" sz="2000" b="0" i="0" u="none" strike="noStrike" baseline="0" dirty="0" err="1">
                <a:latin typeface="+mn-lt"/>
              </a:rPr>
              <a:t>FamMed</a:t>
            </a:r>
            <a:r>
              <a:rPr lang="en-US" sz="2000" b="0" i="0" u="none" strike="noStrike" baseline="0" dirty="0">
                <a:latin typeface="+mn-lt"/>
              </a:rPr>
              <a:t> 2004;36(6):402-6</a:t>
            </a:r>
          </a:p>
          <a:p>
            <a:pPr algn="l"/>
            <a:endParaRPr lang="en-US" sz="2000" dirty="0">
              <a:latin typeface="+mn-lt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D75D83-6337-09B5-177C-7CB14E90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B6333-DCA4-4335-3BCC-03C45EA9A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53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ellow question mark">
            <a:extLst>
              <a:ext uri="{FF2B5EF4-FFF2-40B4-BE49-F238E27FC236}">
                <a16:creationId xmlns:a16="http://schemas.microsoft.com/office/drawing/2014/main" id="{1E714AAB-4600-49C3-1498-EBF32E202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85" b="26000"/>
          <a:stretch/>
        </p:blipFill>
        <p:spPr>
          <a:xfrm>
            <a:off x="609600" y="2108200"/>
            <a:ext cx="10972800" cy="426720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A48E0EE-C9C3-9BD5-EDAF-F6DA043E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Questions?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2E66A-3E43-3C0B-B217-31AA7C362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38DF7B6-647B-B242-B944-36A31F94FA1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8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F560E-4CA1-6230-2D1C-7D90A7F38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Shorten preclerkship phase from 2yrs to 18mo</a:t>
            </a:r>
          </a:p>
          <a:p>
            <a:r>
              <a:rPr lang="en-US" dirty="0"/>
              <a:t>Earlier start to clerkships</a:t>
            </a:r>
          </a:p>
          <a:p>
            <a:r>
              <a:rPr lang="en-US" dirty="0"/>
              <a:t>Increase time for Elective Phase of Curriculum</a:t>
            </a:r>
          </a:p>
          <a:p>
            <a:r>
              <a:rPr lang="en-US" dirty="0"/>
              <a:t>Changes to preclerkship courses…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1117BF-7066-D644-7EFC-B3DB64F8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CareForward Curriculum 2.0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67B81-CA33-32E3-930F-7727E0389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6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DF743-4F6F-F20B-CE31-95330A706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6" descr="Timeline&#10;&#10;Description automatically generated">
            <a:extLst>
              <a:ext uri="{FF2B5EF4-FFF2-40B4-BE49-F238E27FC236}">
                <a16:creationId xmlns:a16="http://schemas.microsoft.com/office/drawing/2014/main" id="{F41D91D9-6BB3-3D12-2E5B-6D5FC7F74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7040"/>
            <a:ext cx="12051587" cy="2851232"/>
          </a:xfrm>
          <a:prstGeom prst="rect">
            <a:avLst/>
          </a:prstGeom>
        </p:spPr>
      </p:pic>
      <p:pic>
        <p:nvPicPr>
          <p:cNvPr id="3" name="Picture 4" descr="Timeline&#10;&#10;Description automatically generated">
            <a:extLst>
              <a:ext uri="{FF2B5EF4-FFF2-40B4-BE49-F238E27FC236}">
                <a16:creationId xmlns:a16="http://schemas.microsoft.com/office/drawing/2014/main" id="{874C0547-628B-7894-7831-23662733D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3738273"/>
            <a:ext cx="11746786" cy="2970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B5343A-46F9-FDAA-69CA-905EB5D31A97}"/>
              </a:ext>
            </a:extLst>
          </p:cNvPr>
          <p:cNvSpPr txBox="1"/>
          <p:nvPr/>
        </p:nvSpPr>
        <p:spPr>
          <a:xfrm>
            <a:off x="8554948" y="25685"/>
            <a:ext cx="3637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courtesy of Dr. Mily Kannarkat</a:t>
            </a:r>
          </a:p>
        </p:txBody>
      </p:sp>
    </p:spTree>
    <p:extLst>
      <p:ext uri="{BB962C8B-B14F-4D97-AF65-F5344CB8AC3E}">
        <p14:creationId xmlns:p14="http://schemas.microsoft.com/office/powerpoint/2010/main" val="268005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C489CC-44AC-1845-9254-7EA59EE36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8200"/>
            <a:ext cx="10058400" cy="4267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Create a new course: Foundations of Disease</a:t>
            </a:r>
          </a:p>
          <a:p>
            <a:pPr lvl="1"/>
            <a:r>
              <a:rPr lang="en-US" dirty="0"/>
              <a:t>Foundational Science</a:t>
            </a:r>
          </a:p>
          <a:p>
            <a:pPr lvl="2"/>
            <a:r>
              <a:rPr lang="en-US" dirty="0"/>
              <a:t>Biochemistry, Molecular Biology, Histology, Cell Physiology, Immunology</a:t>
            </a:r>
          </a:p>
          <a:p>
            <a:pPr lvl="1"/>
            <a:r>
              <a:rPr lang="en-US" dirty="0"/>
              <a:t>General Mechanisms of Disease</a:t>
            </a:r>
          </a:p>
          <a:p>
            <a:pPr lvl="2"/>
            <a:r>
              <a:rPr lang="en-US" dirty="0"/>
              <a:t>Core concepts in Pathology and Introduction to Clinical Medicine</a:t>
            </a:r>
          </a:p>
          <a:p>
            <a:pPr lvl="1"/>
            <a:r>
              <a:rPr lang="en-US" dirty="0"/>
              <a:t>GI System and Metabolism</a:t>
            </a:r>
          </a:p>
          <a:p>
            <a:pPr lvl="2"/>
            <a:r>
              <a:rPr lang="en-US" dirty="0"/>
              <a:t>Metabolic Disorders and Nutrition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B86F8B-3DFD-C14C-A7B5-B2A10B067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33" dirty="0"/>
              <a:t>Goal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E3C32-529D-324F-B9EB-B2D5442B3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38DF7B6-647B-B242-B944-36A31F94FA1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02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62CA6-3682-61DD-F533-EAADDCAE7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8200"/>
            <a:ext cx="7456470" cy="4267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Mode of acquiring, connecting and retrieving knowledge for application to a new problem</a:t>
            </a:r>
          </a:p>
          <a:p>
            <a:r>
              <a:rPr lang="en-US" dirty="0"/>
              <a:t>Linking of basic science and clinical knowledge</a:t>
            </a:r>
          </a:p>
          <a:p>
            <a:pPr lvl="1"/>
            <a:r>
              <a:rPr lang="en-US" dirty="0"/>
              <a:t>Basic science provides the connections to clinical signs and symptoms</a:t>
            </a:r>
          </a:p>
          <a:p>
            <a:r>
              <a:rPr lang="en-US" dirty="0"/>
              <a:t>Essential to develop clinical reasoning skills</a:t>
            </a:r>
          </a:p>
          <a:p>
            <a:pPr lvl="1"/>
            <a:r>
              <a:rPr lang="en-US" dirty="0"/>
              <a:t>Improves diagnostic accuracy in learners</a:t>
            </a:r>
          </a:p>
          <a:p>
            <a:pPr lvl="1"/>
            <a:r>
              <a:rPr lang="en-US" dirty="0"/>
              <a:t>Increases understanding of importance of key clinical features</a:t>
            </a:r>
          </a:p>
          <a:p>
            <a:r>
              <a:rPr lang="en-US" dirty="0"/>
              <a:t>Occurs in the learner but can be enhanced by curricular strategies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A10A6F-5F65-F993-BD53-8DC30622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 – Cognitive Integration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1A095-2683-5187-DBC6-2C7A32A7B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" descr="Information Integration Services | Enterprise Data Integration | USA">
            <a:extLst>
              <a:ext uri="{FF2B5EF4-FFF2-40B4-BE49-F238E27FC236}">
                <a16:creationId xmlns:a16="http://schemas.microsoft.com/office/drawing/2014/main" id="{362F5192-120D-F90F-4BF1-8A8A8D947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456" y="4505647"/>
            <a:ext cx="3855944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2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1C7CAA-A122-16D6-4E8B-522BF9EBD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Foundations of Disease</a:t>
            </a:r>
          </a:p>
          <a:p>
            <a:pPr lvl="1"/>
            <a:r>
              <a:rPr lang="en-US" dirty="0"/>
              <a:t>Align content</a:t>
            </a:r>
          </a:p>
          <a:p>
            <a:pPr lvl="1"/>
            <a:r>
              <a:rPr lang="en-US" dirty="0"/>
              <a:t>Link Foundational Science content to clinical signs and symptoms</a:t>
            </a:r>
          </a:p>
          <a:p>
            <a:pPr lvl="1"/>
            <a:r>
              <a:rPr lang="en-US" dirty="0"/>
              <a:t>Facilitate ability of students to recall information in a contextually meaningful way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483EB9-B595-24A0-5511-CF84DDE9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 – Cognitive Integration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78D88-0993-C85D-FBA1-D0BE1AA6E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4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E1F029-ECA8-15C3-446C-1D5B37C45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– </a:t>
            </a:r>
            <a:r>
              <a:rPr lang="en-US" sz="4000" dirty="0"/>
              <a:t>Inspiration: Nominal Group Technique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9AAE8-F164-61EA-CA60-F236D69AC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F5A00-1633-3A94-96D8-D5A1E9B28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 r="23599" b="41364"/>
          <a:stretch/>
        </p:blipFill>
        <p:spPr>
          <a:xfrm>
            <a:off x="2273786" y="2190101"/>
            <a:ext cx="6464716" cy="2156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9B844-5E96-621B-F2AD-73E12A2D45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" t="25758" r="9167" b="30454"/>
          <a:stretch/>
        </p:blipFill>
        <p:spPr>
          <a:xfrm>
            <a:off x="3914078" y="4428644"/>
            <a:ext cx="6191038" cy="2317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134221-F84F-0665-7FE4-97021C1B7CFB}"/>
              </a:ext>
            </a:extLst>
          </p:cNvPr>
          <p:cNvSpPr txBox="1"/>
          <p:nvPr/>
        </p:nvSpPr>
        <p:spPr>
          <a:xfrm rot="10800000" flipV="1">
            <a:off x="770334" y="4538008"/>
            <a:ext cx="30069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Julie A. Kerry, David Taylor-Fishwick, Frank Castora, Eva Forgacs, Samuel Ikonne and Scott Vergano</a:t>
            </a:r>
          </a:p>
        </p:txBody>
      </p:sp>
    </p:spTree>
    <p:extLst>
      <p:ext uri="{BB962C8B-B14F-4D97-AF65-F5344CB8AC3E}">
        <p14:creationId xmlns:p14="http://schemas.microsoft.com/office/powerpoint/2010/main" val="301309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B7C734-BC26-0113-C816-03A4A48BF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108200"/>
            <a:ext cx="5384800" cy="42672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Foundational Science adjacent to corresponding clinical and pathological content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Molecular Biology – Genetics and Genetic Disorders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Biochemistry – Metabolic Disorders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Immunology – Infectious Disease, Autoimmunity and Immunodeficiency</a:t>
            </a:r>
          </a:p>
        </p:txBody>
      </p:sp>
      <p:pic>
        <p:nvPicPr>
          <p:cNvPr id="5" name="Picture 4" descr="A white board with colorful writing on it&#10;&#10;Description automatically generated with low confidence">
            <a:extLst>
              <a:ext uri="{FF2B5EF4-FFF2-40B4-BE49-F238E27FC236}">
                <a16:creationId xmlns:a16="http://schemas.microsoft.com/office/drawing/2014/main" id="{161D6A34-7159-AADD-1F56-D77C886894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b="9038"/>
          <a:stretch/>
        </p:blipFill>
        <p:spPr>
          <a:xfrm>
            <a:off x="6197602" y="2175311"/>
            <a:ext cx="5384800" cy="388154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94B197-0232-43DE-EE2F-FFBC4BD0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Results!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5236D-ECC2-1B32-39DD-FF12C654F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1117600" cy="34656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38DF7B6-647B-B242-B944-36A31F94FA1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6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59AFED-400B-E222-EC14-B97A93205F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Foundational Science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Open-ended questions to facilitate critical thinking</a:t>
            </a:r>
          </a:p>
          <a:p>
            <a:pPr lvl="1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034DA5-983B-7573-EF0B-5F250911CB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General Mechanisms of Disease</a:t>
            </a:r>
          </a:p>
          <a:p>
            <a:pPr lvl="1"/>
            <a:r>
              <a:rPr lang="en-US" dirty="0"/>
              <a:t>Open-ended questions to introduce clinical reasoning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67616F-621E-F01D-63C0-397993E4D53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Pedagogy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674F8-721A-DA00-1DE6-78020DF36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DF7B6-647B-B242-B944-36A31F94FA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02330"/>
      </p:ext>
    </p:extLst>
  </p:cSld>
  <p:clrMapOvr>
    <a:masterClrMapping/>
  </p:clrMapOvr>
</p:sld>
</file>

<file path=ppt/theme/theme1.xml><?xml version="1.0" encoding="utf-8"?>
<a:theme xmlns:a="http://schemas.openxmlformats.org/drawingml/2006/main" name="EVMS template 4">
  <a:themeElements>
    <a:clrScheme name="EVMS 2011">
      <a:dk1>
        <a:sysClr val="windowText" lastClr="000000"/>
      </a:dk1>
      <a:lt1>
        <a:sysClr val="window" lastClr="FFFFFF"/>
      </a:lt1>
      <a:dk2>
        <a:srgbClr val="00334D"/>
      </a:dk2>
      <a:lt2>
        <a:srgbClr val="EEECE1"/>
      </a:lt2>
      <a:accent1>
        <a:srgbClr val="367C99"/>
      </a:accent1>
      <a:accent2>
        <a:srgbClr val="B64121"/>
      </a:accent2>
      <a:accent3>
        <a:srgbClr val="41C4DC"/>
      </a:accent3>
      <a:accent4>
        <a:srgbClr val="766A63"/>
      </a:accent4>
      <a:accent5>
        <a:srgbClr val="DCCE86"/>
      </a:accent5>
      <a:accent6>
        <a:srgbClr val="C6EDF5"/>
      </a:accent6>
      <a:hlink>
        <a:srgbClr val="367C99"/>
      </a:hlink>
      <a:folHlink>
        <a:srgbClr val="C0501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000066"/>
        </a:dk1>
        <a:lt1>
          <a:srgbClr val="FFFFFF"/>
        </a:lt1>
        <a:dk2>
          <a:srgbClr val="425A8A"/>
        </a:dk2>
        <a:lt2>
          <a:srgbClr val="CACACA"/>
        </a:lt2>
        <a:accent1>
          <a:srgbClr val="D5CC9D"/>
        </a:accent1>
        <a:accent2>
          <a:srgbClr val="C4DA8C"/>
        </a:accent2>
        <a:accent3>
          <a:srgbClr val="FFFFFF"/>
        </a:accent3>
        <a:accent4>
          <a:srgbClr val="000056"/>
        </a:accent4>
        <a:accent5>
          <a:srgbClr val="E7E2CC"/>
        </a:accent5>
        <a:accent6>
          <a:srgbClr val="B1C57E"/>
        </a:accent6>
        <a:hlink>
          <a:srgbClr val="8DBFC3"/>
        </a:hlink>
        <a:folHlink>
          <a:srgbClr val="DBB0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000066"/>
        </a:dk1>
        <a:lt1>
          <a:srgbClr val="FFFFFF"/>
        </a:lt1>
        <a:dk2>
          <a:srgbClr val="50797C"/>
        </a:dk2>
        <a:lt2>
          <a:srgbClr val="CACACA"/>
        </a:lt2>
        <a:accent1>
          <a:srgbClr val="9CD6D3"/>
        </a:accent1>
        <a:accent2>
          <a:srgbClr val="82C3E4"/>
        </a:accent2>
        <a:accent3>
          <a:srgbClr val="FFFFFF"/>
        </a:accent3>
        <a:accent4>
          <a:srgbClr val="000056"/>
        </a:accent4>
        <a:accent5>
          <a:srgbClr val="CBE8E6"/>
        </a:accent5>
        <a:accent6>
          <a:srgbClr val="75B0CF"/>
        </a:accent6>
        <a:hlink>
          <a:srgbClr val="CDC483"/>
        </a:hlink>
        <a:folHlink>
          <a:srgbClr val="9B9C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000000"/>
        </a:dk1>
        <a:lt1>
          <a:srgbClr val="FFFFFF"/>
        </a:lt1>
        <a:dk2>
          <a:srgbClr val="515F7B"/>
        </a:dk2>
        <a:lt2>
          <a:srgbClr val="CACACA"/>
        </a:lt2>
        <a:accent1>
          <a:srgbClr val="9FCAD3"/>
        </a:accent1>
        <a:accent2>
          <a:srgbClr val="839EE3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768FCE"/>
        </a:accent6>
        <a:hlink>
          <a:srgbClr val="68CCB7"/>
        </a:hlink>
        <a:folHlink>
          <a:srgbClr val="F4D1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vmsTemplate-1-logo, leaf;curveTop[1] (Read-Only)" id="{6B795265-AD7F-ED4F-9E45-31227784A964}" vid="{6D023E64-2615-4047-AE3D-D8D63BD80E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422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Geneva</vt:lpstr>
      <vt:lpstr>Wingdings</vt:lpstr>
      <vt:lpstr>ヒラギノ角ゴ Pro W3</vt:lpstr>
      <vt:lpstr>EVMS template 4</vt:lpstr>
      <vt:lpstr>Integrating Foundational and Clinical Courses – A Thematic and Process Description Julie A. Kerry, Ph.D. </vt:lpstr>
      <vt:lpstr>CareForward Curriculum 2.0</vt:lpstr>
      <vt:lpstr>PowerPoint Presentation</vt:lpstr>
      <vt:lpstr>Goal</vt:lpstr>
      <vt:lpstr>Guiding Principle – Cognitive Integration</vt:lpstr>
      <vt:lpstr>Guiding Principle – Cognitive Integration</vt:lpstr>
      <vt:lpstr>Process – Inspiration: Nominal Group Technique</vt:lpstr>
      <vt:lpstr>The Results!</vt:lpstr>
      <vt:lpstr>Pedagogy</vt:lpstr>
      <vt:lpstr>Pedagogy</vt:lpstr>
      <vt:lpstr>Outcomes to be Tracked</vt:lpstr>
      <vt:lpstr>References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Potter, Ashley</dc:creator>
  <cp:lastModifiedBy>Brocus, Rebecca D</cp:lastModifiedBy>
  <cp:revision>21</cp:revision>
  <dcterms:created xsi:type="dcterms:W3CDTF">2022-05-02T19:49:57Z</dcterms:created>
  <dcterms:modified xsi:type="dcterms:W3CDTF">2023-05-01T19:42:07Z</dcterms:modified>
</cp:coreProperties>
</file>