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RW8359FgRQYNYHWxDJuQ3Gq8o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2EFB1B-3E04-4DF9-96F9-858E379A94DE}">
  <a:tblStyle styleId="{C12EFB1B-3E04-4DF9-96F9-858E379A94D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EF"/>
          </a:solidFill>
        </a:fill>
      </a:tcStyle>
    </a:wholeTbl>
    <a:band1H>
      <a:tcTxStyle b="off" i="off"/>
      <a:tcStyle>
        <a:tcBdr/>
        <a:fill>
          <a:solidFill>
            <a:srgbClr val="CCD6DD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CD6DD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252" y="114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eni\Desktop\Gender%20Affirming%20Spreadsheet%20-%20Fi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Fig. 4: Relationship to Benefactor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63136656897801"/>
          <c:y val="0.14422929055155601"/>
          <c:w val="0.33359757085345498"/>
          <c:h val="0.7949914717636570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B5D-4A2C-9296-F66C46229B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B5D-4A2C-9296-F66C46229B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B5D-4A2C-9296-F66C46229B3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B5D-4A2C-9296-F66C46229B3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B5D-4A2C-9296-F66C46229B3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B5D-4A2C-9296-F66C46229B3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B5D-4A2C-9296-F66C46229B39}"/>
              </c:ext>
            </c:extLst>
          </c:dPt>
          <c:dLbls>
            <c:dLbl>
              <c:idx val="1"/>
              <c:layout>
                <c:manualLayout>
                  <c:x val="-1.18160542432196E-2"/>
                  <c:y val="-9.490558471857700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5D-4A2C-9296-F66C46229B39}"/>
                </c:ext>
              </c:extLst>
            </c:dLbl>
            <c:dLbl>
              <c:idx val="2"/>
              <c:layout>
                <c:manualLayout>
                  <c:x val="5.8854768153980698E-2"/>
                  <c:y val="-0.16474628171478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5D-4A2C-9296-F66C46229B39}"/>
                </c:ext>
              </c:extLst>
            </c:dLbl>
            <c:dLbl>
              <c:idx val="3"/>
              <c:layout>
                <c:manualLayout>
                  <c:x val="0.11717191601049901"/>
                  <c:y val="-6.58482793817438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5D-4A2C-9296-F66C46229B39}"/>
                </c:ext>
              </c:extLst>
            </c:dLbl>
            <c:dLbl>
              <c:idx val="4"/>
              <c:layout>
                <c:manualLayout>
                  <c:x val="0.114632108486439"/>
                  <c:y val="6.57483960338289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5D-4A2C-9296-F66C46229B39}"/>
                </c:ext>
              </c:extLst>
            </c:dLbl>
            <c:dLbl>
              <c:idx val="5"/>
              <c:layout>
                <c:manualLayout>
                  <c:x val="9.7622922134733101E-2"/>
                  <c:y val="0.15477909011373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5D-4A2C-9296-F66C46229B39}"/>
                </c:ext>
              </c:extLst>
            </c:dLbl>
            <c:dLbl>
              <c:idx val="6"/>
              <c:layout>
                <c:manualLayout>
                  <c:x val="7.6902887139107604E-2"/>
                  <c:y val="0.1805121755613879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B5D-4A2C-9296-F66C46229B3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Spreadsheet'!$A$86:$A$92</c:f>
              <c:strCache>
                <c:ptCount val="7"/>
                <c:pt idx="0">
                  <c:v>Child</c:v>
                </c:pt>
                <c:pt idx="1">
                  <c:v>Immediate Family</c:v>
                </c:pt>
                <c:pt idx="2">
                  <c:v>Extended Family</c:v>
                </c:pt>
                <c:pt idx="3">
                  <c:v>Friend/Partner</c:v>
                </c:pt>
                <c:pt idx="4">
                  <c:v>Self</c:v>
                </c:pt>
                <c:pt idx="5">
                  <c:v>Sponsored</c:v>
                </c:pt>
                <c:pt idx="6">
                  <c:v>Unknown</c:v>
                </c:pt>
              </c:strCache>
            </c:strRef>
          </c:cat>
          <c:val>
            <c:numRef>
              <c:f>'Demographic Spreadsheet'!$B$86:$B$92</c:f>
              <c:numCache>
                <c:formatCode>General</c:formatCode>
                <c:ptCount val="7"/>
                <c:pt idx="0">
                  <c:v>159</c:v>
                </c:pt>
                <c:pt idx="1">
                  <c:v>6</c:v>
                </c:pt>
                <c:pt idx="2">
                  <c:v>49</c:v>
                </c:pt>
                <c:pt idx="3">
                  <c:v>46</c:v>
                </c:pt>
                <c:pt idx="4">
                  <c:v>37</c:v>
                </c:pt>
                <c:pt idx="5">
                  <c:v>17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B5D-4A2C-9296-F66C46229B3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25498541360703"/>
          <c:y val="0.224195943328864"/>
          <c:w val="0.316136741243144"/>
          <c:h val="0.7323046274535830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Fig. 3: Patient Race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3F3-43D6-8223-A0BC5CAFFC5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3F3-43D6-8223-A0BC5CAFFC5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3F3-43D6-8223-A0BC5CAFFC5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3F3-43D6-8223-A0BC5CAFFC5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3F3-43D6-8223-A0BC5CAFFC53}"/>
              </c:ext>
            </c:extLst>
          </c:dPt>
          <c:dLbls>
            <c:dLbl>
              <c:idx val="1"/>
              <c:layout>
                <c:manualLayout>
                  <c:x val="1.7003937007874E-2"/>
                  <c:y val="-8.17665500145815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F3-43D6-8223-A0BC5CAFFC53}"/>
                </c:ext>
              </c:extLst>
            </c:dLbl>
            <c:dLbl>
              <c:idx val="2"/>
              <c:layout>
                <c:manualLayout>
                  <c:x val="4.5033245844269501E-2"/>
                  <c:y val="4.216353164187810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F3-43D6-8223-A0BC5CAFFC53}"/>
                </c:ext>
              </c:extLst>
            </c:dLbl>
            <c:dLbl>
              <c:idx val="3"/>
              <c:layout>
                <c:manualLayout>
                  <c:x val="9.2672790901137305E-3"/>
                  <c:y val="8.687591134441520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3D6-8223-A0BC5CAFFC53}"/>
                </c:ext>
              </c:extLst>
            </c:dLbl>
            <c:dLbl>
              <c:idx val="4"/>
              <c:layout>
                <c:manualLayout>
                  <c:x val="5.1837270341207303E-2"/>
                  <c:y val="0.1415150189559639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F3-43D6-8223-A0BC5CAFFC53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Spreadsheet'!$A$79:$A$83</c:f>
              <c:strCache>
                <c:ptCount val="5"/>
                <c:pt idx="0">
                  <c:v>White</c:v>
                </c:pt>
                <c:pt idx="1">
                  <c:v>Black</c:v>
                </c:pt>
                <c:pt idx="2">
                  <c:v>Hispanic</c:v>
                </c:pt>
                <c:pt idx="3">
                  <c:v>Asian</c:v>
                </c:pt>
                <c:pt idx="4">
                  <c:v>Other/Unknown</c:v>
                </c:pt>
              </c:strCache>
            </c:strRef>
          </c:cat>
          <c:val>
            <c:numRef>
              <c:f>'Demographic Spreadsheet'!$B$79:$B$83</c:f>
              <c:numCache>
                <c:formatCode>General</c:formatCode>
                <c:ptCount val="5"/>
                <c:pt idx="0">
                  <c:v>196</c:v>
                </c:pt>
                <c:pt idx="1">
                  <c:v>54</c:v>
                </c:pt>
                <c:pt idx="2">
                  <c:v>46</c:v>
                </c:pt>
                <c:pt idx="3">
                  <c:v>22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F3-43D6-8223-A0BC5CAFFC5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275317317535096"/>
          <c:y val="0.27711759011758302"/>
          <c:w val="0.28396531859827401"/>
          <c:h val="0.61025385621131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Fig. </a:t>
            </a:r>
            <a:r>
              <a:rPr lang="en-US" sz="2400" baseline="0" dirty="0"/>
              <a:t>2: Patient Sex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91807081579399"/>
          <c:y val="0.21311242659431401"/>
          <c:w val="0.43427195152179698"/>
          <c:h val="0.7652358074896610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C65-4A4B-AB88-6DAF3FA841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C65-4A4B-AB88-6DAF3FA841A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Spreadsheet'!$A$76:$A$77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'Demographic Spreadsheet'!$B$76:$B$77</c:f>
              <c:numCache>
                <c:formatCode>General</c:formatCode>
                <c:ptCount val="2"/>
                <c:pt idx="0">
                  <c:v>167</c:v>
                </c:pt>
                <c:pt idx="1">
                  <c:v>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65-4A4B-AB88-6DAF3FA841A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920098633659603"/>
          <c:y val="0.43588189238150599"/>
          <c:w val="0.21800380483206799"/>
          <c:h val="0.2441015424845280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Fig. </a:t>
            </a:r>
            <a:r>
              <a:rPr lang="en-US" sz="2400" baseline="0" dirty="0"/>
              <a:t>1: Patient 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81D-4224-819A-55FEC0B765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81D-4224-819A-55FEC0B765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81D-4224-819A-55FEC0B765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81D-4224-819A-55FEC0B7651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81D-4224-819A-55FEC0B7651E}"/>
              </c:ext>
            </c:extLst>
          </c:dPt>
          <c:dLbls>
            <c:dLbl>
              <c:idx val="1"/>
              <c:layout>
                <c:manualLayout>
                  <c:x val="0.105094269466317"/>
                  <c:y val="3.75280694079907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1D-4224-819A-55FEC0B7651E}"/>
                </c:ext>
              </c:extLst>
            </c:dLbl>
            <c:dLbl>
              <c:idx val="2"/>
              <c:layout>
                <c:manualLayout>
                  <c:x val="-4.7808398950131203E-3"/>
                  <c:y val="6.44254884806065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1D-4224-819A-55FEC0B7651E}"/>
                </c:ext>
              </c:extLst>
            </c:dLbl>
            <c:dLbl>
              <c:idx val="3"/>
              <c:layout>
                <c:manualLayout>
                  <c:x val="1.16288276465442E-2"/>
                  <c:y val="1.695209973753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1D-4224-819A-55FEC0B7651E}"/>
                </c:ext>
              </c:extLst>
            </c:dLbl>
            <c:dLbl>
              <c:idx val="4"/>
              <c:layout>
                <c:manualLayout>
                  <c:x val="8.4929790026246704E-2"/>
                  <c:y val="0.1338039515893849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1D-4224-819A-55FEC0B7651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'Demographic Spreadsheet'!$A$70:$A$74</c:f>
              <c:strCache>
                <c:ptCount val="5"/>
                <c:pt idx="0">
                  <c:v>Infant (0-3)</c:v>
                </c:pt>
                <c:pt idx="1">
                  <c:v>Child (3-7)</c:v>
                </c:pt>
                <c:pt idx="2">
                  <c:v>Adolescent (7-13)</c:v>
                </c:pt>
                <c:pt idx="3">
                  <c:v>Teen (13-18)</c:v>
                </c:pt>
                <c:pt idx="4">
                  <c:v>Adult (18+)</c:v>
                </c:pt>
              </c:strCache>
            </c:strRef>
          </c:cat>
          <c:val>
            <c:numRef>
              <c:f>'Demographic Spreadsheet'!$B$70:$B$74</c:f>
              <c:numCache>
                <c:formatCode>General</c:formatCode>
                <c:ptCount val="5"/>
                <c:pt idx="0">
                  <c:v>238</c:v>
                </c:pt>
                <c:pt idx="1">
                  <c:v>55</c:v>
                </c:pt>
                <c:pt idx="2">
                  <c:v>8</c:v>
                </c:pt>
                <c:pt idx="3">
                  <c:v>5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81D-4224-819A-55FEC0B7651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81630065784696"/>
          <c:y val="0.17937851394923399"/>
          <c:w val="0.38255832217881802"/>
          <c:h val="0.7571086184001879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6" y="685800"/>
            <a:ext cx="685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Cleft poster for Educational Scholarship Day – JS edits based on RA feedback</a:t>
            </a:r>
            <a:endParaRPr/>
          </a:p>
        </p:txBody>
      </p:sp>
      <p:sp>
        <p:nvSpPr>
          <p:cNvPr id="56" name="Google Shape;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body" idx="1"/>
          </p:nvPr>
        </p:nvSpPr>
        <p:spPr>
          <a:xfrm>
            <a:off x="2194559" y="6746580"/>
            <a:ext cx="39501599" cy="13654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1pPr>
            <a:lvl2pPr marL="914400" lvl="1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2pPr>
            <a:lvl3pPr marL="1371600" lvl="2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3pPr>
            <a:lvl4pPr marL="1828800" lvl="3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4pPr>
            <a:lvl5pPr marL="2286000" lvl="4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/>
            </a:lvl5pPr>
            <a:lvl6pPr marL="2743200" lvl="5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6pPr>
            <a:lvl7pPr marL="3200400" lvl="6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7pPr>
            <a:lvl8pPr marL="3657600" lvl="7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8pPr>
            <a:lvl9pPr marL="4114800" lvl="8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467102" y="17475200"/>
            <a:ext cx="37308000" cy="43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95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47923" y="5169876"/>
            <a:ext cx="21595354" cy="7265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38" y="130414"/>
            <a:ext cx="43663336" cy="4602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2194560" y="6746240"/>
            <a:ext cx="19384800" cy="136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6515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5300"/>
              <a:buChar char="◻"/>
              <a:defRPr sz="8900"/>
            </a:lvl1pPr>
            <a:lvl2pPr marL="914400" lvl="1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2pPr>
            <a:lvl3pPr marL="1371600" lvl="2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3pPr>
            <a:lvl4pPr marL="1828800" lvl="3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4pPr>
            <a:lvl5pPr marL="2286000" lvl="4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5pPr>
            <a:lvl6pPr marL="2743200" lvl="5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6pPr>
            <a:lvl7pPr marL="3200400" lvl="6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7pPr>
            <a:lvl8pPr marL="3657600" lvl="7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8pPr>
            <a:lvl9pPr marL="4114800" lvl="8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2"/>
          </p:nvPr>
        </p:nvSpPr>
        <p:spPr>
          <a:xfrm>
            <a:off x="22311360" y="6746240"/>
            <a:ext cx="19384800" cy="136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6515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5300"/>
              <a:buChar char="◻"/>
              <a:defRPr sz="8900"/>
            </a:lvl1pPr>
            <a:lvl2pPr marL="914400" lvl="1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2pPr>
            <a:lvl3pPr marL="1371600" lvl="2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3pPr>
            <a:lvl4pPr marL="1828800" lvl="3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4pPr>
            <a:lvl5pPr marL="2286000" lvl="4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5pPr>
            <a:lvl6pPr marL="2743200" lvl="5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6pPr>
            <a:lvl7pPr marL="3200400" lvl="6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7pPr>
            <a:lvl8pPr marL="3657600" lvl="7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8pPr>
            <a:lvl9pPr marL="4114800" lvl="8" indent="-59055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700"/>
              <a:buChar char="»"/>
              <a:defRPr sz="57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2194565" y="4661521"/>
            <a:ext cx="193926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None/>
              <a:defRPr sz="76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None/>
              <a:defRPr sz="6300" b="1"/>
            </a:lvl2pPr>
            <a:lvl3pPr marL="1371600" lvl="2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None/>
              <a:defRPr sz="57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2"/>
          </p:nvPr>
        </p:nvSpPr>
        <p:spPr>
          <a:xfrm>
            <a:off x="2194565" y="6781798"/>
            <a:ext cx="19392600" cy="126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1pPr>
            <a:lvl2pPr marL="914400" lvl="1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2pPr>
            <a:lvl3pPr marL="1371600" lvl="2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3pPr>
            <a:lvl4pPr marL="1828800" lvl="3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4pPr>
            <a:lvl5pPr marL="2286000" lvl="4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5pPr>
            <a:lvl6pPr marL="2743200" lvl="5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6pPr>
            <a:lvl7pPr marL="3200400" lvl="6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7pPr>
            <a:lvl8pPr marL="3657600" lvl="7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8pPr>
            <a:lvl9pPr marL="4114800" lvl="8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3"/>
          </p:nvPr>
        </p:nvSpPr>
        <p:spPr>
          <a:xfrm>
            <a:off x="22296130" y="6781798"/>
            <a:ext cx="19401000" cy="126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1pPr>
            <a:lvl2pPr marL="914400" lvl="1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2pPr>
            <a:lvl3pPr marL="1371600" lvl="2" indent="-4445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Char char="◻"/>
              <a:defRPr sz="5700"/>
            </a:lvl3pPr>
            <a:lvl4pPr marL="1828800" lvl="3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4pPr>
            <a:lvl5pPr marL="2286000" lvl="4" indent="-4191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Char char="◻"/>
              <a:defRPr sz="5100"/>
            </a:lvl5pPr>
            <a:lvl6pPr marL="2743200" lvl="5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6pPr>
            <a:lvl7pPr marL="3200400" lvl="6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7pPr>
            <a:lvl8pPr marL="3657600" lvl="7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8pPr>
            <a:lvl9pPr marL="4114800" lvl="8" indent="-5524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Char char="»"/>
              <a:defRPr sz="51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4"/>
          </p:nvPr>
        </p:nvSpPr>
        <p:spPr>
          <a:xfrm>
            <a:off x="22296130" y="4661521"/>
            <a:ext cx="193926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None/>
              <a:defRPr sz="76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None/>
              <a:defRPr sz="6300" b="1"/>
            </a:lvl2pPr>
            <a:lvl3pPr marL="1371600" lvl="2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400"/>
              <a:buNone/>
              <a:defRPr sz="57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  <a:defRPr sz="51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5100"/>
              <a:buNone/>
              <a:defRPr sz="5100" b="1"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10"/>
          <p:cNvCxnSpPr/>
          <p:nvPr/>
        </p:nvCxnSpPr>
        <p:spPr>
          <a:xfrm flipH="1">
            <a:off x="16525826" y="6339831"/>
            <a:ext cx="6900" cy="134115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1828805" y="5648947"/>
            <a:ext cx="14440800" cy="37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63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16824965" y="5648951"/>
            <a:ext cx="25603200" cy="133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61595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100"/>
              <a:buChar char="◻"/>
              <a:defRPr sz="10100"/>
            </a:lvl1pPr>
            <a:lvl2pPr marL="914400" lvl="1" indent="-56515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5300"/>
              <a:buChar char="◻"/>
              <a:defRPr sz="8900"/>
            </a:lvl2pPr>
            <a:lvl3pPr marL="1371600" lvl="2" indent="-5207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4600"/>
              <a:buChar char="◻"/>
              <a:defRPr sz="7600"/>
            </a:lvl3pPr>
            <a:lvl4pPr marL="1828800" lvl="3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4pPr>
            <a:lvl5pPr marL="2286000" lvl="4" indent="-4699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3800"/>
              <a:buChar char="◻"/>
              <a:defRPr sz="6300"/>
            </a:lvl5pPr>
            <a:lvl6pPr marL="2743200" lvl="5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6pPr>
            <a:lvl7pPr marL="3200400" lvl="6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7pPr>
            <a:lvl8pPr marL="3657600" lvl="7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8pPr>
            <a:lvl9pPr marL="4114800" lvl="8" indent="-6286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300"/>
              <a:buChar char="»"/>
              <a:defRPr sz="63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1828805" y="9367509"/>
            <a:ext cx="14440800" cy="103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700"/>
              <a:buNone/>
              <a:defRPr sz="44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  <a:defRPr sz="38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  <a:defRPr sz="32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1" name="Google Shape;41;p10"/>
          <p:cNvSpPr txBox="1"/>
          <p:nvPr/>
        </p:nvSpPr>
        <p:spPr>
          <a:xfrm>
            <a:off x="3291840" y="3432512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400"/>
              <a:buFont typeface="Arial"/>
              <a:buNone/>
            </a:pPr>
            <a:r>
              <a:rPr lang="en-US"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rPr>
              <a:t>Click to edit Master title style</a:t>
            </a:r>
            <a:endParaRPr sz="4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5120640" y="5567680"/>
            <a:ext cx="35113200" cy="13858500"/>
          </a:xfrm>
          <a:prstGeom prst="rect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89125" tIns="144525" rIns="289125" bIns="1445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endParaRPr sz="57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5120640" y="4064004"/>
            <a:ext cx="35113200" cy="15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6300" b="1" i="0" u="none" strike="noStrike" cap="none">
                <a:solidFill>
                  <a:srgbClr val="005D7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>
            <a:spLocks noGrp="1"/>
          </p:cNvSpPr>
          <p:nvPr>
            <p:ph type="pic" idx="2"/>
          </p:nvPr>
        </p:nvSpPr>
        <p:spPr>
          <a:xfrm>
            <a:off x="5568782" y="5943599"/>
            <a:ext cx="34171200" cy="131673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5120640" y="19425920"/>
            <a:ext cx="35113200" cy="19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700"/>
              <a:buNone/>
              <a:defRPr sz="44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300"/>
              <a:buNone/>
              <a:defRPr sz="38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  <a:defRPr sz="32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700"/>
              <a:buNone/>
              <a:defRPr sz="28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>
  <p:cSld name="Title and Tab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2194560" y="4145280"/>
            <a:ext cx="39501600" cy="26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rgbClr val="1F7F9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1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Table">
  <p:cSld name="1_Title and Tab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" descr="EVMS Fine Family Academy of Educators logo with EVMS curve" title="EVMS Fine Family Academy of Educators logo"/>
          <p:cNvPicPr preferRelativeResize="0"/>
          <p:nvPr/>
        </p:nvPicPr>
        <p:blipFill rotWithShape="1">
          <a:blip r:embed="rId11">
            <a:alphaModFix/>
          </a:blip>
          <a:srcRect b="12610"/>
          <a:stretch/>
        </p:blipFill>
        <p:spPr>
          <a:xfrm>
            <a:off x="0" y="-157473"/>
            <a:ext cx="43661397" cy="4600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023360" y="3788621"/>
            <a:ext cx="37308000" cy="168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>
            <a:lvl1pPr marL="457200" marR="0" lvl="0" indent="-6159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100"/>
              <a:buFont typeface="Noto Sans Symbols"/>
              <a:buChar char="◻"/>
              <a:defRPr sz="101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6515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Pts val="5300"/>
              <a:buFont typeface="Noto Sans Symbols"/>
              <a:buChar char="◻"/>
              <a:defRPr sz="89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07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2"/>
              </a:buClr>
              <a:buSzPts val="4600"/>
              <a:buFont typeface="Noto Sans Symbols"/>
              <a:buChar char="◻"/>
              <a:defRPr sz="7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6990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2"/>
              </a:buClr>
              <a:buSzPts val="3800"/>
              <a:buFont typeface="Noto Sans Symbols"/>
              <a:buChar char="◻"/>
              <a:defRPr sz="63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6990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2"/>
              </a:buClr>
              <a:buSzPts val="3800"/>
              <a:buFont typeface="Noto Sans Symbols"/>
              <a:buChar char="◻"/>
              <a:defRPr sz="63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286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1097280" y="20726396"/>
            <a:ext cx="40236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7619470" y="19835446"/>
            <a:ext cx="6271730" cy="211015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forbes.com/sites/carolynmcclanahan/2018/08/13/using-gofundme-to-attack-health-care-costs/?sh=73244302285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"/>
          <p:cNvSpPr txBox="1"/>
          <p:nvPr/>
        </p:nvSpPr>
        <p:spPr>
          <a:xfrm>
            <a:off x="29563496" y="17536661"/>
            <a:ext cx="11813103" cy="4554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AutoNum type="arabicPeriod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McClanahan, C. (2018, August 13). </a:t>
            </a:r>
            <a:r>
              <a:rPr lang="en-US" sz="2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People are raising $650 million on GoFundMe each      </a:t>
            </a:r>
            <a:br>
              <a:rPr lang="en-US" sz="2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year to attack rising healthcare costs</a:t>
            </a: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Forbes. Retrieved October 13, 2022, from </a:t>
            </a:r>
            <a:b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US" sz="2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https://www.forbes.com/sites/carolynmcclanahan/2018/08/13/using-gofundme-to-</a:t>
            </a:r>
            <a:br>
              <a:rPr lang="en-US" sz="2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2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  attack-health-care-costs/?sh=732443022859</a:t>
            </a: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AutoNum type="arabicPeriod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Hunt O, Burden D, Hepper P, Johnston C. The psychosocial effects of cleft lip and palate: </a:t>
            </a:r>
            <a:b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a systematic review. Eur J Orthod. 2005 Jun;27(3):274-85. DOI: 10.1093/ejo/cji004. </a:t>
            </a:r>
            <a:b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PMID: 15947228.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AutoNum type="arabicPeriod"/>
            </a:pP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 E, Sridharan M, Florenzo B, et. al. Crowdsourcing </a:t>
            </a:r>
            <a:b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Medical Costs in Dermatology: Cross-sectional Study </a:t>
            </a:r>
            <a:b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Analyzing Dermatologic GoFundMe Campaigns. JMIR </a:t>
            </a:r>
            <a:b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Dermatol 2022;5(2):e34111. DOI: 10.2196/34111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"/>
          <p:cNvSpPr txBox="1"/>
          <p:nvPr/>
        </p:nvSpPr>
        <p:spPr>
          <a:xfrm>
            <a:off x="29698905" y="16615077"/>
            <a:ext cx="7017261" cy="830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3"/>
          <p:cNvSpPr txBox="1"/>
          <p:nvPr/>
        </p:nvSpPr>
        <p:spPr>
          <a:xfrm>
            <a:off x="29698905" y="6622586"/>
            <a:ext cx="12461400" cy="91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Crowdfunding is an effective method of covering expenses related to cleft repair and subsequent cleft care. Factors influencing campaign success included: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Age group: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Adults were the least successful group (p=0.014), with adult males representing most drives reaching 0% of goal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Social isolation common in adults with isolated clefts, especially males</a:t>
            </a:r>
            <a:r>
              <a:rPr lang="en-US" sz="2800" b="0" i="0" u="none" strike="noStrike" cap="none" baseline="30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Surgery type: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Primary cleft repair represented 68.1% of successful campaigns</a:t>
            </a:r>
            <a:endParaRPr sz="2800">
              <a:solidFill>
                <a:srgbClr val="0C0C0C"/>
              </a:solidFill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>
                <a:solidFill>
                  <a:srgbClr val="0C0C0C"/>
                </a:solidFill>
              </a:rPr>
              <a:t>D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ental implants had greatest likelihood of unsuccessful campaign (10.9%, </a:t>
            </a:r>
            <a:r>
              <a:rPr lang="en-US" sz="2800" b="0" i="1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=0.045)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Associated costs: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Campaigns citing associated costs were more successful (</a:t>
            </a:r>
            <a:r>
              <a:rPr lang="en-US" sz="2800" b="0" i="1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=0.001-0.017)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Cover image: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Patient in hospital (empathy) or smiling (likability) were more successful (</a:t>
            </a:r>
            <a:r>
              <a:rPr lang="en-US" sz="2800" b="0" i="1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&lt;0.001)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Appeal to religion or spirituality: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Associated with greater campaign success (p&lt;0.001)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Future research to focus on influence of word count, perceived education level of campaign manager, and insurance coverage on campaign success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3"/>
          <p:cNvSpPr txBox="1"/>
          <p:nvPr/>
        </p:nvSpPr>
        <p:spPr>
          <a:xfrm>
            <a:off x="29698906" y="5737405"/>
            <a:ext cx="7017261" cy="830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2" name="Google Shape;62;p3"/>
          <p:cNvGraphicFramePr/>
          <p:nvPr/>
        </p:nvGraphicFramePr>
        <p:xfrm>
          <a:off x="20956246" y="13127989"/>
          <a:ext cx="7678900" cy="8628315"/>
        </p:xfrm>
        <a:graphic>
          <a:graphicData uri="http://schemas.openxmlformats.org/drawingml/2006/table">
            <a:tbl>
              <a:tblPr firstRow="1" firstCol="1" bandRow="1">
                <a:noFill/>
                <a:tableStyleId>{C12EFB1B-3E04-4DF9-96F9-858E379A94DE}</a:tableStyleId>
              </a:tblPr>
              <a:tblGrid>
                <a:gridCol w="368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6500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/>
                        <a:t>Table 1. Chi-Square analysis of factors significantly associated with successful and unsuccessful campaigns</a:t>
                      </a:r>
                      <a:endParaRPr sz="2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Predictors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 Successful N (%)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Unsuccessful N (%)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i="1" u="none" strike="noStrike" cap="none"/>
                        <a:t>p</a:t>
                      </a:r>
                      <a:endParaRPr sz="1800" i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Age Group*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0.014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3048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Infant (0-3)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48 (69.6%)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71 (59.7%)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3048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Child (3-7)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14 (20.3%)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15 (12.6%)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marL="0" marR="0" lvl="0" indent="3048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Adolescent (7-13)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 (0%)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4 (3.4%)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3048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Teen (13-18)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3 (4.3%)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 (0.8%)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3048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Adult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 (5.8%)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22 (18.4%)*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Surgery Type*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0.045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Alveolar Bone Graft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8 (11.6%)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13 (10.9%)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Cleft Repair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47 (68.1%)*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64 (53.8%)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Dental Implants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3 (4.3%)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13 (10.9%)*</a:t>
                      </a: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Orthognathic Surgery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4 (5.8%)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6 (5.0%)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Rhinoplasty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 (1.4%)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 (0.8%)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Revision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5 (7.2%)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10 (8.4%)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Unknown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 (1.4%)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5 (4.2%)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Associated Costs*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Insurance*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45 (65.2%)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63(52.9%)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0.013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Living Expenses*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31 (44.9%)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47 (39.5%)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0.017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Supplies or Medications*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21 (30.4%)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18 (15.1%)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0.002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Dental or Orthodontics*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14 (20.3%)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22 (18.4%)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0.017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Travel*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18 (26.1%)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23 (19.3%)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0.014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Outpatient Care*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19 (27.5%)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15 (12.6%)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6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Themes in Campaign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8650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Patient in Hospital*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30 (43.5%)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24(20.2%)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51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Patient Smiling*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50 (72.5%)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43 (36.1%)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&lt;0.001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marL="0" marR="0" lvl="0" indent="45720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Religion or Spirituality*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32 (46.4%)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31(26.1%)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0.001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6875">
                <a:tc gridSpan="4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* denotes statistically significant (P≤0.05)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graphicFrame>
        <p:nvGraphicFramePr>
          <p:cNvPr id="63" name="Google Shape;63;p3"/>
          <p:cNvGraphicFramePr/>
          <p:nvPr/>
        </p:nvGraphicFramePr>
        <p:xfrm>
          <a:off x="20956246" y="9628267"/>
          <a:ext cx="7678912" cy="313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4" name="Google Shape;64;p3"/>
          <p:cNvGraphicFramePr/>
          <p:nvPr/>
        </p:nvGraphicFramePr>
        <p:xfrm>
          <a:off x="20984912" y="6128545"/>
          <a:ext cx="7650246" cy="313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5" name="Google Shape;65;p3"/>
          <p:cNvGraphicFramePr/>
          <p:nvPr/>
        </p:nvGraphicFramePr>
        <p:xfrm>
          <a:off x="12105577" y="17803209"/>
          <a:ext cx="7650246" cy="313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6" name="Google Shape;66;p3"/>
          <p:cNvGraphicFramePr/>
          <p:nvPr/>
        </p:nvGraphicFramePr>
        <p:xfrm>
          <a:off x="12105577" y="14307852"/>
          <a:ext cx="7645336" cy="313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7" name="Google Shape;67;p3"/>
          <p:cNvSpPr txBox="1"/>
          <p:nvPr/>
        </p:nvSpPr>
        <p:spPr>
          <a:xfrm>
            <a:off x="12011824" y="6626067"/>
            <a:ext cx="8431547" cy="741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Total campaigns = 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356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Total $ requested = $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5,247,376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 ($0-$500,000) 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Total $ raised = $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1,305,070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 ($0-$36,049)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Successful campaigns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Mean $ requested = 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$5,891*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Mean $ raised = 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$6,469*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31 drives (8%) met 100% of goal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Unsuccessful campaigns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Mean $ requested = 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$25,921*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Mean $ raised = 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$1,570*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Significantly higher likelihood in adult males raising funds for their own revision surgeries or orthodontics (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20.2% 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of unsuccessful campaigns compared to </a:t>
            </a: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2.9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% of successful campaigns*)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101 drives (28%) received no donations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n-US" sz="2800" b="0" i="1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≤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0.05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"/>
          <p:cNvSpPr txBox="1"/>
          <p:nvPr/>
        </p:nvSpPr>
        <p:spPr>
          <a:xfrm>
            <a:off x="11916894" y="5791787"/>
            <a:ext cx="7017261" cy="830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sz="4800" b="1" i="0" u="none" strike="noStrike" cap="none">
              <a:solidFill>
                <a:srgbClr val="1F7F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"/>
          <p:cNvSpPr txBox="1"/>
          <p:nvPr/>
        </p:nvSpPr>
        <p:spPr>
          <a:xfrm>
            <a:off x="1231881" y="13520330"/>
            <a:ext cx="9500183" cy="741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Searched GoFundMe campaigns from 2022 using “cleft,” “lip”, and “palate” terms under the “medical” filter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Inclusion criteria: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Campaigns for one or two human patients in the US with cleft lip, cleft palate, or both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Funds covered initial surgery, follow-up surgeries, other aftercare, ancillary services such as speech therapy or orthodontics, and other associated costs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Statistics: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Three independent reviewers screened &amp; extracted data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Descriptive statistics for demographic data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Successful campaigns (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≥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75% of goal) vs. unsuccessful campaigns (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≤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25% of goal): Independent samples </a:t>
            </a:r>
            <a:r>
              <a:rPr lang="en-US" sz="2800" b="0" i="1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t-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test to compare means, chi-square test for categorical variables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Significance set at </a:t>
            </a:r>
            <a:r>
              <a:rPr lang="en-US" sz="2800" b="0" i="1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≤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0.05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838200" y="12689531"/>
            <a:ext cx="7017261" cy="830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sz="5400" b="1" i="0" u="none" strike="noStrike" cap="none">
              <a:solidFill>
                <a:srgbClr val="1F7F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838200" y="6569113"/>
            <a:ext cx="9864720" cy="5693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Cleft lip and palate care: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Involve multidisciplinary approach extending into adulthood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Includes initial surgery, follow-up surgeries, speech therapy, and orthodontic treatment</a:t>
            </a:r>
            <a:endParaRPr/>
          </a:p>
          <a:p>
            <a:pPr marL="9144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Arial"/>
              <a:buChar char="●"/>
            </a:pP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May not be fully covered, prompting crowdfunding. GoFundMe has received over $650 million in medical donations since 2018.</a:t>
            </a:r>
            <a:r>
              <a:rPr lang="en-US" sz="2800" b="0" i="0" u="none" strike="noStrike" cap="none" baseline="3000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Aim: </a:t>
            </a:r>
            <a:r>
              <a:rPr lang="en-US" sz="2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To outline common crowdfunding trends among patients seeking cleft lip and palate repair in the United States (US), to help identify potential barriers to care and predict campaign success.</a:t>
            </a:r>
            <a:endParaRPr sz="2800" b="1" i="0" u="none" strike="noStrike" cap="non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838200" y="5738314"/>
            <a:ext cx="7017261" cy="830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1F7F9B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893908" y="208150"/>
            <a:ext cx="5872036" cy="1648462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3"/>
          <p:cNvSpPr txBox="1"/>
          <p:nvPr/>
        </p:nvSpPr>
        <p:spPr>
          <a:xfrm>
            <a:off x="20871359" y="208150"/>
            <a:ext cx="22085986" cy="196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97825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100"/>
              <a:buFont typeface="Noto Sans Symbols"/>
              <a:buNone/>
            </a:pP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Jennifer Smith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Riccardo de Cataldo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Brendan Podszus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0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, and Yifan Guo, MD</a:t>
            </a:r>
            <a:r>
              <a:rPr lang="en-US" sz="4000" b="0" i="0" u="none" strike="noStrike" cap="none" baseline="30000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4000" b="0" i="0" u="none" strike="noStrike" cap="none" baseline="30000">
              <a:solidFill>
                <a:srgbClr val="00253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100"/>
              <a:buFont typeface="Noto Sans Symbols"/>
              <a:buNone/>
            </a:pPr>
            <a:r>
              <a:rPr lang="en-US" sz="2800" b="0" i="0" u="none" strike="noStrike" cap="none">
                <a:solidFill>
                  <a:srgbClr val="002539"/>
                </a:solidFill>
                <a:latin typeface="Calibri"/>
                <a:ea typeface="Calibri"/>
                <a:cs typeface="Calibri"/>
                <a:sym typeface="Calibri"/>
              </a:rPr>
              <a:t>1. School of Medicine, Eastern Virginia Medical School, Norfolk, VA, 2. Division of Plastic Surgery, Eastern Virginia Medical School/Children’s Hospital of the King’s Daughters, Norfolk, VA</a:t>
            </a:r>
            <a:endParaRPr sz="2800" b="0" i="0" u="none" strike="noStrike" cap="none">
              <a:solidFill>
                <a:srgbClr val="00253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3"/>
          <p:cNvSpPr txBox="1">
            <a:spLocks noGrp="1"/>
          </p:cNvSpPr>
          <p:nvPr>
            <p:ph type="title"/>
          </p:nvPr>
        </p:nvSpPr>
        <p:spPr>
          <a:xfrm>
            <a:off x="3485127" y="3587934"/>
            <a:ext cx="37307400" cy="2198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9125" tIns="144525" rIns="289125" bIns="1445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6600"/>
              <a:t>Crowdsourcing Medical Costs for Cleft Lip and Palate Treatment: A Cross-Sectional </a:t>
            </a:r>
            <a:br>
              <a:rPr lang="en-US" sz="6600"/>
            </a:br>
            <a:r>
              <a:rPr lang="en-US" sz="6600"/>
              <a:t>Study Analyzing GoFundMe Campaigns</a:t>
            </a:r>
            <a:endParaRPr sz="66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VMS template 4">
  <a:themeElements>
    <a:clrScheme name="EVMS 2011">
      <a:dk1>
        <a:srgbClr val="000000"/>
      </a:dk1>
      <a:lt1>
        <a:srgbClr val="FFFFFF"/>
      </a:lt1>
      <a:dk2>
        <a:srgbClr val="00334D"/>
      </a:dk2>
      <a:lt2>
        <a:srgbClr val="EEECE1"/>
      </a:lt2>
      <a:accent1>
        <a:srgbClr val="367C99"/>
      </a:accent1>
      <a:accent2>
        <a:srgbClr val="B64121"/>
      </a:accent2>
      <a:accent3>
        <a:srgbClr val="41C4DC"/>
      </a:accent3>
      <a:accent4>
        <a:srgbClr val="766A63"/>
      </a:accent4>
      <a:accent5>
        <a:srgbClr val="DCCE86"/>
      </a:accent5>
      <a:accent6>
        <a:srgbClr val="C6EDF5"/>
      </a:accent6>
      <a:hlink>
        <a:srgbClr val="367C99"/>
      </a:hlink>
      <a:folHlink>
        <a:srgbClr val="C0501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Microsoft Office PowerPoint</Application>
  <PresentationFormat>Custom</PresentationFormat>
  <Paragraphs>178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EVMS template 4</vt:lpstr>
      <vt:lpstr>Crowdsourcing Medical Costs for Cleft Lip and Palate Treatment: A Cross-Sectional  Study Analyzing GoFundMe Campaigns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Crowdsourcing Medical Costs for Cleft Lip and Palate Treatment: A Cross-Sectional  Study Analyzing GoFundMe Campaigns</dc:title>
  <dc:creator>Taylor-Fishwick, Jonathan S.</dc:creator>
  <cp:lastModifiedBy>Brocus, Rebecca D</cp:lastModifiedBy>
  <cp:revision>1</cp:revision>
  <dcterms:created xsi:type="dcterms:W3CDTF">2021-04-15T12:23:12Z</dcterms:created>
  <dcterms:modified xsi:type="dcterms:W3CDTF">2023-05-10T17:41:22Z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0x01010036D8BDB6D61E6945B3D3C7EC6E0B8CF2</vt:lpwstr>
  </property>
</Properties>
</file>