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zMurHeoHzS7050l53FO6MN75B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 Atayeva" initials="" lastIdx="3" clrIdx="0"/>
  <p:cmAuthor id="1" name="Jeni Smith" initials="" lastIdx="2" clrIdx="1"/>
  <p:cmAuthor id="2" name="Jeni Smith" initials="JS" lastIdx="1" clrIdx="2">
    <p:extLst/>
  </p:cmAuthor>
  <p:cmAuthor id="3" name="Jeni Smith" initials="JS [2]" lastIdx="1" clrIdx="3">
    <p:extLst/>
  </p:cmAuthor>
  <p:cmAuthor id="4" name="Jeni Smith" initials="JS [3]" lastIdx="1" clrIdx="4">
    <p:extLst/>
  </p:cmAuthor>
  <p:cmAuthor id="5" name="Jeni Smith" initials="JS [4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9FBC4D-CEDA-4503-8680-F77E747CB5CC}">
  <a:tblStyle styleId="{6D9FBC4D-CEDA-4503-8680-F77E747CB5C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EF"/>
          </a:solidFill>
        </a:fill>
      </a:tcStyle>
    </a:wholeTbl>
    <a:band1H>
      <a:tcTxStyle/>
      <a:tcStyle>
        <a:tcBdr/>
        <a:fill>
          <a:solidFill>
            <a:srgbClr val="CCD6D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CD6D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8"/>
    <p:restoredTop sz="94599"/>
  </p:normalViewPr>
  <p:slideViewPr>
    <p:cSldViewPr snapToGrid="0">
      <p:cViewPr varScale="1">
        <p:scale>
          <a:sx n="32" d="100"/>
          <a:sy n="32" d="100"/>
        </p:scale>
        <p:origin x="180" y="18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9" Type="http://schemas.openxmlformats.org/officeDocument/2006/relationships/tableStyles" Target="tableStyles.xml"/><Relationship Id="rId14" Type="http://customschemas.google.com/relationships/presentationmetadata" Target="meta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Fig. 4: Type of Surgery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577699044567701"/>
          <c:y val="0.1457841221616"/>
          <c:w val="0.39082640413535302"/>
          <c:h val="0.7231132576877660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FE-4BE2-8E28-C2587439C1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FE-4BE2-8E28-C2587439C1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FE-4BE2-8E28-C2587439C1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6FE-4BE2-8E28-C2587439C1D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6FE-4BE2-8E28-C2587439C1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6FE-4BE2-8E28-C2587439C1D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6FE-4BE2-8E28-C2587439C1D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6FE-4BE2-8E28-C2587439C1D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6FE-4BE2-8E28-C2587439C1D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6FE-4BE2-8E28-C2587439C1D8}"/>
              </c:ext>
            </c:extLst>
          </c:dPt>
          <c:dLbls>
            <c:dLbl>
              <c:idx val="0"/>
              <c:layout>
                <c:manualLayout>
                  <c:x val="-9.4400262467191701E-2"/>
                  <c:y val="0.1264300816564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FE-4BE2-8E28-C2587439C1D8}"/>
                </c:ext>
              </c:extLst>
            </c:dLbl>
            <c:dLbl>
              <c:idx val="1"/>
              <c:layout>
                <c:manualLayout>
                  <c:x val="-0.107282129463141"/>
                  <c:y val="-4.864057701296709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FE-4BE2-8E28-C2587439C1D8}"/>
                </c:ext>
              </c:extLst>
            </c:dLbl>
            <c:dLbl>
              <c:idx val="2"/>
              <c:layout>
                <c:manualLayout>
                  <c:x val="-0.113529033989044"/>
                  <c:y val="-0.1381424047903800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FE-4BE2-8E28-C2587439C1D8}"/>
                </c:ext>
              </c:extLst>
            </c:dLbl>
            <c:dLbl>
              <c:idx val="3"/>
              <c:layout>
                <c:manualLayout>
                  <c:x val="5.2020778652668402E-2"/>
                  <c:y val="-9.50616068824730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FE-4BE2-8E28-C2587439C1D8}"/>
                </c:ext>
              </c:extLst>
            </c:dLbl>
            <c:dLbl>
              <c:idx val="4"/>
              <c:layout>
                <c:manualLayout>
                  <c:x val="0.10074300087489101"/>
                  <c:y val="-6.838254593175850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FE-4BE2-8E28-C2587439C1D8}"/>
                </c:ext>
              </c:extLst>
            </c:dLbl>
            <c:dLbl>
              <c:idx val="5"/>
              <c:layout>
                <c:manualLayout>
                  <c:x val="8.2831802274715594E-2"/>
                  <c:y val="-1.3214494021580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FE-4BE2-8E28-C2587439C1D8}"/>
                </c:ext>
              </c:extLst>
            </c:dLbl>
            <c:dLbl>
              <c:idx val="6"/>
              <c:layout>
                <c:manualLayout>
                  <c:x val="6.8760936132983397E-2"/>
                  <c:y val="4.06040390784484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FE-4BE2-8E28-C2587439C1D8}"/>
                </c:ext>
              </c:extLst>
            </c:dLbl>
            <c:dLbl>
              <c:idx val="7"/>
              <c:layout>
                <c:manualLayout>
                  <c:x val="7.9758967629046398E-2"/>
                  <c:y val="8.79392680081655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6FE-4BE2-8E28-C2587439C1D8}"/>
                </c:ext>
              </c:extLst>
            </c:dLbl>
            <c:dLbl>
              <c:idx val="8"/>
              <c:layout>
                <c:manualLayout>
                  <c:x val="7.2973972003499601E-2"/>
                  <c:y val="0.1514552347623210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6FE-4BE2-8E28-C2587439C1D8}"/>
                </c:ext>
              </c:extLst>
            </c:dLbl>
            <c:dLbl>
              <c:idx val="9"/>
              <c:layout>
                <c:manualLayout>
                  <c:x val="3.5170603674540703E-2"/>
                  <c:y val="0.16789771070282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6FE-4BE2-8E28-C2587439C1D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Spreadsheet'!$G$30:$G$39</c:f>
              <c:strCache>
                <c:ptCount val="10"/>
                <c:pt idx="0">
                  <c:v>Facial Feminization</c:v>
                </c:pt>
                <c:pt idx="1">
                  <c:v>Facial Masculinization</c:v>
                </c:pt>
                <c:pt idx="2">
                  <c:v>Masculinizing Top Surgery</c:v>
                </c:pt>
                <c:pt idx="3">
                  <c:v>Feminizing Top Surgery</c:v>
                </c:pt>
                <c:pt idx="4">
                  <c:v>Unspecified Top Surgery</c:v>
                </c:pt>
                <c:pt idx="5">
                  <c:v>Body Contouring</c:v>
                </c:pt>
                <c:pt idx="6">
                  <c:v>Masculinizing Bottom Surgery</c:v>
                </c:pt>
                <c:pt idx="7">
                  <c:v>Feminizing Bottom Surgery</c:v>
                </c:pt>
                <c:pt idx="8">
                  <c:v>Electrolysis</c:v>
                </c:pt>
                <c:pt idx="9">
                  <c:v>Unknown</c:v>
                </c:pt>
              </c:strCache>
            </c:strRef>
          </c:cat>
          <c:val>
            <c:numRef>
              <c:f>'Demographic Spreadsheet'!$H$30:$H$39</c:f>
              <c:numCache>
                <c:formatCode>General</c:formatCode>
                <c:ptCount val="10"/>
                <c:pt idx="0">
                  <c:v>337</c:v>
                </c:pt>
                <c:pt idx="1">
                  <c:v>12</c:v>
                </c:pt>
                <c:pt idx="2">
                  <c:v>207</c:v>
                </c:pt>
                <c:pt idx="3">
                  <c:v>131</c:v>
                </c:pt>
                <c:pt idx="4">
                  <c:v>120</c:v>
                </c:pt>
                <c:pt idx="5">
                  <c:v>32</c:v>
                </c:pt>
                <c:pt idx="6">
                  <c:v>85</c:v>
                </c:pt>
                <c:pt idx="7">
                  <c:v>45</c:v>
                </c:pt>
                <c:pt idx="8">
                  <c:v>103</c:v>
                </c:pt>
                <c:pt idx="9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6FE-4BE2-8E28-C2587439C1D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42973741195702"/>
          <c:y val="0.156343192922172"/>
          <c:w val="0.43057026258804298"/>
          <c:h val="0.7838229393055039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Fig. 3: Procedure Coverage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303825986109406E-2"/>
          <c:y val="0.21328183165098299"/>
          <c:w val="0.39478131747578898"/>
          <c:h val="0.75656968409670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25C-4B66-9A5B-9891E3FFEE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25C-4B66-9A5B-9891E3FFEE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25C-4B66-9A5B-9891E3FFEE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25C-4B66-9A5B-9891E3FFEE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25C-4B66-9A5B-9891E3FFEE2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Spreadsheet'!$G$50:$G$54</c:f>
              <c:strCache>
                <c:ptCount val="5"/>
                <c:pt idx="0">
                  <c:v>Full Coverage</c:v>
                </c:pt>
                <c:pt idx="1">
                  <c:v>Partial Coverage</c:v>
                </c:pt>
                <c:pt idx="2">
                  <c:v>Insurance Does Not Cover</c:v>
                </c:pt>
                <c:pt idx="3">
                  <c:v>Uninsured</c:v>
                </c:pt>
                <c:pt idx="4">
                  <c:v>Unknown</c:v>
                </c:pt>
              </c:strCache>
            </c:strRef>
          </c:cat>
          <c:val>
            <c:numRef>
              <c:f>'Demographic Spreadsheet'!$H$50:$H$54</c:f>
              <c:numCache>
                <c:formatCode>General</c:formatCode>
                <c:ptCount val="5"/>
                <c:pt idx="0">
                  <c:v>45</c:v>
                </c:pt>
                <c:pt idx="1">
                  <c:v>154</c:v>
                </c:pt>
                <c:pt idx="2">
                  <c:v>185</c:v>
                </c:pt>
                <c:pt idx="3">
                  <c:v>37</c:v>
                </c:pt>
                <c:pt idx="4">
                  <c:v>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25C-4B66-9A5B-9891E3FFEE2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125592741782502"/>
          <c:y val="0.188923874187052"/>
          <c:w val="0.51672187955564397"/>
          <c:h val="0.8108417035436630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Fig. 2: Employment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326594238298297E-2"/>
          <c:y val="0.17277051585028599"/>
          <c:w val="0.41469744136840198"/>
          <c:h val="0.7655192973670700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503-481C-869D-D08CCC444B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503-481C-869D-D08CCC444B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503-481C-869D-D08CCC444B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503-481C-869D-D08CCC444B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503-481C-869D-D08CCC444B25}"/>
              </c:ext>
            </c:extLst>
          </c:dPt>
          <c:dLbls>
            <c:dLbl>
              <c:idx val="1"/>
              <c:layout>
                <c:manualLayout>
                  <c:x val="-0.108961286089239"/>
                  <c:y val="4.173410615339750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03-481C-869D-D08CCC444B25}"/>
                </c:ext>
              </c:extLst>
            </c:dLbl>
            <c:dLbl>
              <c:idx val="2"/>
              <c:layout>
                <c:manualLayout>
                  <c:x val="-8.44232283464567E-2"/>
                  <c:y val="-7.614464858559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03-481C-869D-D08CCC444B25}"/>
                </c:ext>
              </c:extLst>
            </c:dLbl>
            <c:dLbl>
              <c:idx val="3"/>
              <c:layout>
                <c:manualLayout>
                  <c:x val="-6.6282370953630806E-2"/>
                  <c:y val="-0.1356386701662289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03-481C-869D-D08CCC444B25}"/>
                </c:ext>
              </c:extLst>
            </c:dLbl>
            <c:spPr>
              <a:pattFill prst="pct75">
                <a:fgClr>
                  <a:srgbClr val="000000">
                    <a:lumMod val="75000"/>
                    <a:lumOff val="25000"/>
                  </a:srgbClr>
                </a:fgClr>
                <a:bgClr>
                  <a:srgbClr val="000000">
                    <a:lumMod val="65000"/>
                    <a:lumOff val="35000"/>
                  </a:srgb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Spreadsheet'!$G$43:$G$47</c:f>
              <c:strCache>
                <c:ptCount val="5"/>
                <c:pt idx="0">
                  <c:v>Freelancer/contractor</c:v>
                </c:pt>
                <c:pt idx="1">
                  <c:v>Public Sector</c:v>
                </c:pt>
                <c:pt idx="2">
                  <c:v>Student</c:v>
                </c:pt>
                <c:pt idx="3">
                  <c:v>Unemployed</c:v>
                </c:pt>
                <c:pt idx="4">
                  <c:v>Unknown</c:v>
                </c:pt>
              </c:strCache>
            </c:strRef>
          </c:cat>
          <c:val>
            <c:numRef>
              <c:f>'Demographic Spreadsheet'!$H$43:$H$47</c:f>
              <c:numCache>
                <c:formatCode>General</c:formatCode>
                <c:ptCount val="5"/>
                <c:pt idx="0">
                  <c:v>125</c:v>
                </c:pt>
                <c:pt idx="1">
                  <c:v>98</c:v>
                </c:pt>
                <c:pt idx="2">
                  <c:v>83</c:v>
                </c:pt>
                <c:pt idx="3">
                  <c:v>36</c:v>
                </c:pt>
                <c:pt idx="4">
                  <c:v>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03-481C-869D-D08CCC444B2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686031306830602"/>
          <c:y val="0.171112187864399"/>
          <c:w val="0.48197670142536703"/>
          <c:h val="0.7922974218716769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Fig. 1: Gender Identity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4701662248635298E-2"/>
          <c:y val="0.166199469481804"/>
          <c:w val="0.37355703151874903"/>
          <c:h val="0.765687902921678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612-463D-AB87-4C3BD87C04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612-463D-AB87-4C3BD87C04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612-463D-AB87-4C3BD87C04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612-463D-AB87-4C3BD87C04C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612-463D-AB87-4C3BD87C04C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Spreadsheet'!$G$20:$G$24</c:f>
              <c:strCache>
                <c:ptCount val="5"/>
                <c:pt idx="0">
                  <c:v>Transfeminine</c:v>
                </c:pt>
                <c:pt idx="1">
                  <c:v>Transmasculine</c:v>
                </c:pt>
                <c:pt idx="2">
                  <c:v>Nonbinary/genderqueer</c:v>
                </c:pt>
                <c:pt idx="3">
                  <c:v>Unknown</c:v>
                </c:pt>
                <c:pt idx="4">
                  <c:v>Other</c:v>
                </c:pt>
              </c:strCache>
            </c:strRef>
          </c:cat>
          <c:val>
            <c:numRef>
              <c:f>'Demographic Spreadsheet'!$H$20:$H$24</c:f>
              <c:numCache>
                <c:formatCode>General</c:formatCode>
                <c:ptCount val="5"/>
                <c:pt idx="0">
                  <c:v>486</c:v>
                </c:pt>
                <c:pt idx="1">
                  <c:v>268</c:v>
                </c:pt>
                <c:pt idx="2">
                  <c:v>115</c:v>
                </c:pt>
                <c:pt idx="3">
                  <c:v>251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612-463D-AB87-4C3BD87C04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2449182262083904"/>
          <c:y val="0.20138713307653"/>
          <c:w val="0.47403925328784002"/>
          <c:h val="0.7085412904074620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6" y="685800"/>
            <a:ext cx="685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37923f6e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GAS poster for Educational Scholarship Day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Final Edits</a:t>
            </a:r>
            <a:endParaRPr lang="en-US" dirty="0"/>
          </a:p>
        </p:txBody>
      </p:sp>
      <p:sp>
        <p:nvSpPr>
          <p:cNvPr id="78" name="Google Shape;78;g237923f6e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body" idx="1"/>
          </p:nvPr>
        </p:nvSpPr>
        <p:spPr>
          <a:xfrm>
            <a:off x="2194559" y="6746580"/>
            <a:ext cx="39501599" cy="13654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1pPr>
            <a:lvl2pPr marL="914400" lvl="1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2pPr>
            <a:lvl3pPr marL="1371600" lvl="2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3pPr>
            <a:lvl4pPr marL="1828800" lvl="3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4pPr>
            <a:lvl5pPr marL="2286000" lvl="4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5pPr>
            <a:lvl6pPr marL="2743200" lvl="5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6pPr>
            <a:lvl7pPr marL="3200400" lvl="6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7pPr>
            <a:lvl8pPr marL="3657600" lvl="7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8pPr>
            <a:lvl9pPr marL="4114800" lvl="8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467102" y="17475200"/>
            <a:ext cx="37308000" cy="43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95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47923" y="5169876"/>
            <a:ext cx="21595354" cy="726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38" y="130414"/>
            <a:ext cx="43663336" cy="4602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2194560" y="6746240"/>
            <a:ext cx="19384800" cy="136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6515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5300"/>
              <a:buChar char="◻"/>
              <a:defRPr sz="8900"/>
            </a:lvl1pPr>
            <a:lvl2pPr marL="914400" lvl="1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2pPr>
            <a:lvl3pPr marL="1371600" lvl="2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3pPr>
            <a:lvl4pPr marL="1828800" lvl="3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4pPr>
            <a:lvl5pPr marL="2286000" lvl="4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5pPr>
            <a:lvl6pPr marL="2743200" lvl="5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6pPr>
            <a:lvl7pPr marL="3200400" lvl="6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7pPr>
            <a:lvl8pPr marL="3657600" lvl="7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8pPr>
            <a:lvl9pPr marL="4114800" lvl="8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2"/>
          </p:nvPr>
        </p:nvSpPr>
        <p:spPr>
          <a:xfrm>
            <a:off x="22311360" y="6746240"/>
            <a:ext cx="19384800" cy="136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6515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5300"/>
              <a:buChar char="◻"/>
              <a:defRPr sz="8900"/>
            </a:lvl1pPr>
            <a:lvl2pPr marL="914400" lvl="1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2pPr>
            <a:lvl3pPr marL="1371600" lvl="2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3pPr>
            <a:lvl4pPr marL="1828800" lvl="3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4pPr>
            <a:lvl5pPr marL="2286000" lvl="4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5pPr>
            <a:lvl6pPr marL="2743200" lvl="5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6pPr>
            <a:lvl7pPr marL="3200400" lvl="6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7pPr>
            <a:lvl8pPr marL="3657600" lvl="7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8pPr>
            <a:lvl9pPr marL="4114800" lvl="8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2194565" y="4661521"/>
            <a:ext cx="193926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None/>
              <a:defRPr sz="76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None/>
              <a:defRPr sz="6300" b="1"/>
            </a:lvl2pPr>
            <a:lvl3pPr marL="1371600" lvl="2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None/>
              <a:defRPr sz="57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2"/>
          </p:nvPr>
        </p:nvSpPr>
        <p:spPr>
          <a:xfrm>
            <a:off x="2194565" y="6781798"/>
            <a:ext cx="19392600" cy="126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1pPr>
            <a:lvl2pPr marL="914400" lvl="1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2pPr>
            <a:lvl3pPr marL="1371600" lvl="2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3pPr>
            <a:lvl4pPr marL="1828800" lvl="3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4pPr>
            <a:lvl5pPr marL="2286000" lvl="4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5pPr>
            <a:lvl6pPr marL="2743200" lvl="5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6pPr>
            <a:lvl7pPr marL="3200400" lvl="6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7pPr>
            <a:lvl8pPr marL="3657600" lvl="7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8pPr>
            <a:lvl9pPr marL="4114800" lvl="8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3"/>
          </p:nvPr>
        </p:nvSpPr>
        <p:spPr>
          <a:xfrm>
            <a:off x="22296130" y="6781798"/>
            <a:ext cx="19401000" cy="126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1pPr>
            <a:lvl2pPr marL="914400" lvl="1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2pPr>
            <a:lvl3pPr marL="1371600" lvl="2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3pPr>
            <a:lvl4pPr marL="1828800" lvl="3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4pPr>
            <a:lvl5pPr marL="2286000" lvl="4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5pPr>
            <a:lvl6pPr marL="2743200" lvl="5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6pPr>
            <a:lvl7pPr marL="3200400" lvl="6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7pPr>
            <a:lvl8pPr marL="3657600" lvl="7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8pPr>
            <a:lvl9pPr marL="4114800" lvl="8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4"/>
          </p:nvPr>
        </p:nvSpPr>
        <p:spPr>
          <a:xfrm>
            <a:off x="22296130" y="4661521"/>
            <a:ext cx="193926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None/>
              <a:defRPr sz="76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None/>
              <a:defRPr sz="6300" b="1"/>
            </a:lvl2pPr>
            <a:lvl3pPr marL="1371600" lvl="2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None/>
              <a:defRPr sz="57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10"/>
          <p:cNvCxnSpPr/>
          <p:nvPr/>
        </p:nvCxnSpPr>
        <p:spPr>
          <a:xfrm flipH="1">
            <a:off x="16525826" y="6339831"/>
            <a:ext cx="6900" cy="134115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1828805" y="5648947"/>
            <a:ext cx="14440800" cy="37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63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16824965" y="5648951"/>
            <a:ext cx="25603200" cy="133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61595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100"/>
              <a:buChar char="◻"/>
              <a:defRPr sz="10100"/>
            </a:lvl1pPr>
            <a:lvl2pPr marL="914400" lvl="1" indent="-56515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5300"/>
              <a:buChar char="◻"/>
              <a:defRPr sz="8900"/>
            </a:lvl2pPr>
            <a:lvl3pPr marL="1371600" lvl="2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3pPr>
            <a:lvl4pPr marL="1828800" lvl="3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4pPr>
            <a:lvl5pPr marL="2286000" lvl="4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5pPr>
            <a:lvl6pPr marL="2743200" lvl="5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6pPr>
            <a:lvl7pPr marL="3200400" lvl="6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7pPr>
            <a:lvl8pPr marL="3657600" lvl="7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8pPr>
            <a:lvl9pPr marL="4114800" lvl="8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1828805" y="9367509"/>
            <a:ext cx="14440800" cy="103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700"/>
              <a:buNone/>
              <a:defRPr sz="44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  <a:defRPr sz="38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  <a:defRPr sz="32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1" name="Google Shape;41;p10"/>
          <p:cNvSpPr txBox="1"/>
          <p:nvPr/>
        </p:nvSpPr>
        <p:spPr>
          <a:xfrm>
            <a:off x="3291840" y="3432512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400"/>
              <a:buFont typeface="Arial"/>
              <a:buNone/>
            </a:pPr>
            <a:r>
              <a:rPr lang="en-US"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rPr>
              <a:t>Click to edit Master title style</a:t>
            </a:r>
            <a:endParaRPr sz="4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5120640" y="5567680"/>
            <a:ext cx="35113200" cy="1385850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89125" tIns="144525" rIns="289125" bIns="1445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endParaRPr sz="5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5120640" y="4064004"/>
            <a:ext cx="35113200" cy="15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6300" b="1" i="0" u="none" strike="noStrike" cap="none">
                <a:solidFill>
                  <a:srgbClr val="005D7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>
            <a:spLocks noGrp="1"/>
          </p:cNvSpPr>
          <p:nvPr>
            <p:ph type="pic" idx="2"/>
          </p:nvPr>
        </p:nvSpPr>
        <p:spPr>
          <a:xfrm>
            <a:off x="5568782" y="5943599"/>
            <a:ext cx="34171200" cy="131673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5120640" y="19425920"/>
            <a:ext cx="35113200" cy="19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700"/>
              <a:buNone/>
              <a:defRPr sz="44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  <a:defRPr sz="38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  <a:defRPr sz="32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>
  <p:cSld name="Title and Tab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Table">
  <p:cSld name="1_Title and Tab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" descr="EVMS Fine Family Academy of Educators logo with EVMS curve" title="EVMS Fine Family Academy of Educators logo"/>
          <p:cNvPicPr preferRelativeResize="0"/>
          <p:nvPr/>
        </p:nvPicPr>
        <p:blipFill rotWithShape="1">
          <a:blip r:embed="rId11">
            <a:alphaModFix/>
          </a:blip>
          <a:srcRect b="12610"/>
          <a:stretch/>
        </p:blipFill>
        <p:spPr>
          <a:xfrm>
            <a:off x="0" y="-157473"/>
            <a:ext cx="43661397" cy="4600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023360" y="3788621"/>
            <a:ext cx="37308000" cy="168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marR="0" lvl="0" indent="-6159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100"/>
              <a:buFont typeface="Noto Sans Symbols"/>
              <a:buChar char="◻"/>
              <a:defRPr sz="101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6515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ts val="5300"/>
              <a:buFont typeface="Noto Sans Symbols"/>
              <a:buChar char="◻"/>
              <a:defRPr sz="89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07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2"/>
              </a:buClr>
              <a:buSzPts val="4600"/>
              <a:buFont typeface="Noto Sans Symbols"/>
              <a:buChar char="◻"/>
              <a:defRPr sz="7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6990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2"/>
              </a:buClr>
              <a:buSzPts val="3800"/>
              <a:buFont typeface="Noto Sans Symbols"/>
              <a:buChar char="◻"/>
              <a:defRPr sz="63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6990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2"/>
              </a:buClr>
              <a:buSzPts val="3800"/>
              <a:buFont typeface="Noto Sans Symbols"/>
              <a:buChar char="◻"/>
              <a:defRPr sz="63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7619470" y="19835446"/>
            <a:ext cx="6271730" cy="211015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4618" y="17846629"/>
            <a:ext cx="2146300" cy="2159000"/>
          </a:xfrm>
          <a:prstGeom prst="rect">
            <a:avLst/>
          </a:prstGeom>
        </p:spPr>
      </p:pic>
      <p:sp>
        <p:nvSpPr>
          <p:cNvPr id="29" name="Google Shape;86;g237923f6e33_0_0"/>
          <p:cNvSpPr txBox="1"/>
          <p:nvPr/>
        </p:nvSpPr>
        <p:spPr>
          <a:xfrm>
            <a:off x="33450918" y="17911939"/>
            <a:ext cx="7576270" cy="953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C0C0C"/>
                </a:solidFill>
              </a:rPr>
              <a:t>Please scan the QR code to access our references and acknowledgements.</a:t>
            </a:r>
            <a:endParaRPr sz="2800" dirty="0">
              <a:solidFill>
                <a:srgbClr val="0C0C0C"/>
              </a:solidFill>
            </a:endParaRPr>
          </a:p>
        </p:txBody>
      </p:sp>
      <p:sp>
        <p:nvSpPr>
          <p:cNvPr id="95" name="Google Shape;95;g237923f6e33_0_0"/>
          <p:cNvSpPr txBox="1"/>
          <p:nvPr/>
        </p:nvSpPr>
        <p:spPr>
          <a:xfrm>
            <a:off x="31304618" y="17015875"/>
            <a:ext cx="11138782" cy="830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References and Acknowledgements</a:t>
            </a:r>
            <a:endParaRPr sz="4800" b="1" i="0" u="none" strike="noStrike" cap="none" dirty="0">
              <a:solidFill>
                <a:srgbClr val="1F7F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g237923f6e33_0_0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8" name="Google Shape;88;g237923f6e33_0_0"/>
          <p:cNvSpPr txBox="1"/>
          <p:nvPr/>
        </p:nvSpPr>
        <p:spPr>
          <a:xfrm>
            <a:off x="31304618" y="6234789"/>
            <a:ext cx="11851732" cy="10433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Crowdfunding is an effective method of covering expenses related to gender-affirming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care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. In addition to social capital cited in other studies</a:t>
            </a:r>
            <a:r>
              <a:rPr lang="en-US" sz="2800" baseline="300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1-3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, other predictors were found in this study: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Insurance coverage: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Full or partial were most successful (</a:t>
            </a:r>
            <a:r>
              <a:rPr lang="en-US" sz="2800" i="1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p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&lt;0.001)</a:t>
            </a:r>
            <a:endParaRPr lang="en-US" sz="2800" dirty="0">
              <a:solidFill>
                <a:srgbClr val="0C0C0C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4"/>
                </a:ext>
              </a:extLst>
            </a:endParaRP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5"/>
                  </a:ext>
                </a:extLst>
              </a:rPr>
              <a:t>Lower cost of procedure, may focus more on associated costs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5"/>
                  </a:ext>
                </a:extLst>
              </a:rPr>
              <a:t>Insurance concerns (state Medicaid limitations, inconsistent insurance coverage, surgeon not accepting insurance) were recurring themes in campaign descriptions</a:t>
            </a:r>
            <a:endParaRPr lang="en-US" sz="2800" b="0" i="0" u="none" strike="noStrike" cap="none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</a:ext>
              </a:extLst>
            </a:endParaRPr>
          </a:p>
          <a:p>
            <a:r>
              <a:rPr lang="en-US" sz="2800" b="1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3"/>
                  </a:ext>
                </a:extLst>
              </a:rPr>
              <a:t>Surgery type:</a:t>
            </a:r>
            <a:endParaRPr lang="en-US" sz="2800" b="1" dirty="0">
              <a:solidFill>
                <a:srgbClr val="0C0C0C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3"/>
                </a:ext>
              </a:extLst>
            </a:endParaRP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Feminizing procedures deemed “cosmetic” by many insurance companies (FFS, body contouring) were most unsuccessful (</a:t>
            </a:r>
            <a:r>
              <a:rPr lang="en-US" sz="2800" i="1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p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=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0.002-0.004)</a:t>
            </a:r>
            <a:endParaRPr lang="en-US"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4"/>
                </a:ext>
              </a:extLst>
            </a:endParaRP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5"/>
                  </a:ext>
                </a:extLst>
              </a:rPr>
              <a:t>Higher overall financial need</a:t>
            </a:r>
            <a:endParaRPr lang="en-US"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Employment status: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Freelance or contractual work was mostly successful (</a:t>
            </a:r>
            <a:r>
              <a:rPr lang="en-US" sz="2800" i="1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p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&lt;0.001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)</a:t>
            </a:r>
            <a:endParaRPr lang="en-US"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4"/>
                </a:ext>
              </a:extLst>
            </a:endParaRP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3"/>
                  </a:ext>
                </a:extLst>
              </a:rPr>
              <a:t>Per campaign descriptions, these patients may cater to LGBTQ+ niche audience and gain more social capital within demographic</a:t>
            </a:r>
            <a:endParaRPr lang="en-US" sz="2800" b="0" i="0" u="none" strike="noStrike" cap="none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Associated costs: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Most associated costs predicted campaign success (</a:t>
            </a:r>
            <a:r>
              <a:rPr lang="en-US" sz="2800" i="1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p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&lt;0.001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)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3"/>
                  </a:ext>
                </a:extLst>
              </a:rPr>
              <a:t>We predict this may be associated with insurance coverage or audience empathy; area for future research</a:t>
            </a:r>
            <a:endParaRPr lang="en-US" sz="2800" dirty="0">
              <a:solidFill>
                <a:srgbClr val="0C0C0C"/>
              </a:solidFill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4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  <a:t>Additional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  <a:t>analysis of crowdfunding campaigns can improve access to this life-saving care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  <a:t>.</a:t>
            </a:r>
            <a:endParaRPr dirty="0"/>
          </a:p>
        </p:txBody>
      </p:sp>
      <p:sp>
        <p:nvSpPr>
          <p:cNvPr id="87" name="Google Shape;87;g237923f6e33_0_0"/>
          <p:cNvSpPr txBox="1"/>
          <p:nvPr/>
        </p:nvSpPr>
        <p:spPr>
          <a:xfrm>
            <a:off x="31304618" y="5403789"/>
            <a:ext cx="7017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graphicFrame>
        <p:nvGraphicFramePr>
          <p:cNvPr id="27" name="Google Shape;75;p1"/>
          <p:cNvGraphicFramePr/>
          <p:nvPr>
            <p:extLst>
              <p:ext uri="{D42A27DB-BD31-4B8C-83A1-F6EECF244321}">
                <p14:modId xmlns:p14="http://schemas.microsoft.com/office/powerpoint/2010/main" val="1351892479"/>
              </p:ext>
            </p:extLst>
          </p:nvPr>
        </p:nvGraphicFramePr>
        <p:xfrm>
          <a:off x="21003223" y="11797193"/>
          <a:ext cx="9830344" cy="9858950"/>
        </p:xfrm>
        <a:graphic>
          <a:graphicData uri="http://schemas.openxmlformats.org/drawingml/2006/table">
            <a:tbl>
              <a:tblPr firstRow="1" firstCol="1" bandRow="1">
                <a:noFill/>
                <a:tableStyleId>{6D9FBC4D-CEDA-4503-8680-F77E747CB5CC}</a:tableStyleId>
              </a:tblPr>
              <a:tblGrid>
                <a:gridCol w="4058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9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397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 dirty="0"/>
                        <a:t>Table 1. Factors Significantly</a:t>
                      </a:r>
                      <a:r>
                        <a:rPr lang="en-US" sz="2000" u="none" strike="noStrike" cap="none" baseline="0" dirty="0"/>
                        <a:t> Associated with Campaign Success</a:t>
                      </a:r>
                      <a:endParaRPr sz="2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Characteristic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Total N (%)</a:t>
                      </a:r>
                      <a:endParaRPr sz="1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Successful N (%)</a:t>
                      </a:r>
                      <a:endParaRPr sz="1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Unsuccessful N (%)</a:t>
                      </a:r>
                      <a:endParaRPr sz="18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1" u="none" strike="noStrike" cap="none" dirty="0"/>
                        <a:t>p</a:t>
                      </a:r>
                      <a:endParaRPr sz="1800" b="1" i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Employment Type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Public Sector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98 (10.7%)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10 (10.5%)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70 (11.1%)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0.884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887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Freelancer or Contractor*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125 (13.6%)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25 (26.3%)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69 (11.0%)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Student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83 (9.1%)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6 (6.3%)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62 (9.8%)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0.604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Unemployed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36 (3.9%)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 (1.1%)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29 (4.6%)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0.358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Insurance Type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 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 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39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Fully Covers Procedure*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45 (4.9%)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19 (20.0%)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13 (2.1%)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&lt;0.001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128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Partially Covers Procedure*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154 (16.8%)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20 (21.1%)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86 (13.7%)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Does Not Cover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185 (20.2%)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18 (18.9%)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131 (20.8%)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0.820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Uninsured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37 (4.0%)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 (2.1%)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29 (4.6%)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0.593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Surgery Type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Facial Feminization (FFS)*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337 (36.8%)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50 (52.6%)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218 (34.6%)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0.002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Facial Masculinization (FMS)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12 (1.3%)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 (1.1%)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 (1.3%)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0.979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Masculinizing Top Surgery*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207 (22.6%)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11 (11.6%)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163 (25.9%)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0.003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Feminizing Top Surgery*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131 (14.3%)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13 (13.7%)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74 (11.7%)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Unspecified Top Surgery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120 (13.1%)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 (8.4%)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95 (15.1%)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0.066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Body Contouring*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32 (3.5%)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4 (4.2%)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22 (3.5%)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0.004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Masculinizing Bottom Surgery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85 (9.3%)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5 (5.3%)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57 (9.0%)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0.276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Feminizing Bottom Surgery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45 (4.9%)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5 (5.3%)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30 (4.8%)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0.976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Electrolysis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103 (11.2%)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17 (17.9%)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62 (9.8%)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0.108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Not Specified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81 (8.8%)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7 (7.4%)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55 (8.7%)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0.855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Other Needs Addressed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 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 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66786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Transportation*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154 (16.8%)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25 (26.3%)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81 (12.9%)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Lodging*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81 (8.8%)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15 (15.8%)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44 (7.0%)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0.016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3660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Equipment or Medications*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94 (10.3%)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19 (20.0%)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48 (7.6%)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61412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Time Off Work/Living Expenses*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210 (22.9%)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31 (32.6%)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118 (18.7%)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87654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u="none" strike="noStrike" cap="none"/>
                        <a:t>Outpatient Appointments</a:t>
                      </a:r>
                      <a:endParaRPr sz="18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111 (12.1%)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14 (14.7%)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67 (10.6%)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0.204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87654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* denotes statistically significant (P≤0.05)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909293"/>
              </p:ext>
            </p:extLst>
          </p:nvPr>
        </p:nvGraphicFramePr>
        <p:xfrm>
          <a:off x="21003221" y="6204391"/>
          <a:ext cx="9830346" cy="5062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446351"/>
              </p:ext>
            </p:extLst>
          </p:nvPr>
        </p:nvGraphicFramePr>
        <p:xfrm>
          <a:off x="12469091" y="18190029"/>
          <a:ext cx="7723908" cy="346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334615"/>
              </p:ext>
            </p:extLst>
          </p:nvPr>
        </p:nvGraphicFramePr>
        <p:xfrm>
          <a:off x="12486043" y="15049860"/>
          <a:ext cx="7706956" cy="297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409215"/>
              </p:ext>
            </p:extLst>
          </p:nvPr>
        </p:nvGraphicFramePr>
        <p:xfrm>
          <a:off x="12502994" y="11748647"/>
          <a:ext cx="7690005" cy="313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6" name="Google Shape;86;g237923f6e33_0_0"/>
          <p:cNvSpPr txBox="1"/>
          <p:nvPr/>
        </p:nvSpPr>
        <p:spPr>
          <a:xfrm>
            <a:off x="12469092" y="6237580"/>
            <a:ext cx="7723908" cy="526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C0C0C"/>
                </a:solidFill>
              </a:rPr>
              <a:t>Total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campaigns = </a:t>
            </a:r>
            <a:r>
              <a:rPr lang="en-US" sz="2800" b="1" i="0" u="none" strike="noStrike" cap="none" dirty="0">
                <a:solidFill>
                  <a:srgbClr val="0C0C0C"/>
                </a:solidFill>
              </a:rPr>
              <a:t>917</a:t>
            </a:r>
            <a:endParaRPr sz="2800" b="1" i="0" u="none" strike="noStrike" cap="none" dirty="0">
              <a:solidFill>
                <a:srgbClr val="0C0C0C"/>
              </a:solidFill>
            </a:endParaRP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Total $ requested = $</a:t>
            </a:r>
            <a:r>
              <a:rPr lang="en-US" sz="2800" b="1" dirty="0">
                <a:solidFill>
                  <a:srgbClr val="0C0C0C"/>
                </a:solidFill>
              </a:rPr>
              <a:t>13,994,022</a:t>
            </a:r>
            <a:r>
              <a:rPr lang="en-US" sz="2800" dirty="0">
                <a:solidFill>
                  <a:srgbClr val="0C0C0C"/>
                </a:solidFill>
              </a:rPr>
              <a:t> ($1-$160,400) 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Total $ raised = $</a:t>
            </a:r>
            <a:r>
              <a:rPr lang="en-US" sz="2800" b="1" dirty="0">
                <a:solidFill>
                  <a:srgbClr val="0C0C0C"/>
                </a:solidFill>
              </a:rPr>
              <a:t>2,083,539</a:t>
            </a:r>
            <a:r>
              <a:rPr lang="en-US" sz="2800" dirty="0">
                <a:solidFill>
                  <a:srgbClr val="0C0C0C"/>
                </a:solidFill>
              </a:rPr>
              <a:t> ($0-$75,353)</a:t>
            </a:r>
          </a:p>
          <a:p>
            <a:pPr marL="914400" lvl="0" indent="-406400"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Total donations = </a:t>
            </a:r>
            <a:r>
              <a:rPr lang="en-US" sz="2800" b="1" dirty="0">
                <a:solidFill>
                  <a:srgbClr val="0C0C0C"/>
                </a:solidFill>
              </a:rPr>
              <a:t>39,176</a:t>
            </a:r>
            <a:endParaRPr lang="en-US" sz="2800" b="1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</a:ext>
              </a:extLst>
            </a:endParaRPr>
          </a:p>
          <a:p>
            <a:pPr lvl="0"/>
            <a:r>
              <a:rPr lang="en-US" sz="2800" b="1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Successful campaigns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:</a:t>
            </a:r>
            <a:endParaRPr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</a:ext>
              </a:extLst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Mean $ requested = $8,971*</a:t>
            </a:r>
            <a:endParaRPr lang="en-US"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</a:ext>
              </a:extLst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Mean 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$ raised = $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8,889*</a:t>
            </a:r>
            <a:endParaRPr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</a:ext>
              </a:extLst>
            </a:endParaRPr>
          </a:p>
          <a:p>
            <a:pPr lvl="0"/>
            <a:r>
              <a:rPr lang="en-US" sz="2800" b="1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Unsuccessful </a:t>
            </a:r>
            <a:r>
              <a:rPr lang="en-US" sz="2800" b="1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campaigns</a:t>
            </a:r>
            <a:endParaRPr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</a:ext>
              </a:extLst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Mean $ requested = $11,906*</a:t>
            </a:r>
            <a:endParaRPr sz="2800" dirty="0">
              <a:solidFill>
                <a:srgbClr val="0C0C0C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</a:ext>
              </a:extLst>
            </a:endParaRPr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Mean 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$ raised = $643.29*</a:t>
            </a:r>
            <a:endParaRPr sz="2800" dirty="0">
              <a:solidFill>
                <a:srgbClr val="0C0C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C0C0C"/>
                </a:solidFill>
              </a:rPr>
              <a:t>*</a:t>
            </a:r>
            <a:r>
              <a:rPr lang="en-US" sz="2800" i="1" dirty="0">
                <a:solidFill>
                  <a:srgbClr val="0C0C0C"/>
                </a:solidFill>
              </a:rPr>
              <a:t>p</a:t>
            </a:r>
            <a:r>
              <a:rPr lang="en-US" sz="2800" dirty="0">
                <a:solidFill>
                  <a:srgbClr val="0C0C0C"/>
                </a:solidFill>
              </a:rPr>
              <a:t>&lt;0.05</a:t>
            </a:r>
            <a:endParaRPr sz="2800" dirty="0">
              <a:solidFill>
                <a:srgbClr val="0C0C0C"/>
              </a:solidFill>
            </a:endParaRPr>
          </a:p>
        </p:txBody>
      </p:sp>
      <p:sp>
        <p:nvSpPr>
          <p:cNvPr id="85" name="Google Shape;85;g237923f6e33_0_0"/>
          <p:cNvSpPr txBox="1"/>
          <p:nvPr/>
        </p:nvSpPr>
        <p:spPr>
          <a:xfrm>
            <a:off x="12469091" y="5373390"/>
            <a:ext cx="7017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sz="4800" b="1" i="0" u="none" strike="noStrike" cap="none">
              <a:solidFill>
                <a:srgbClr val="1F7F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37923f6e33_0_0"/>
          <p:cNvSpPr txBox="1"/>
          <p:nvPr/>
        </p:nvSpPr>
        <p:spPr>
          <a:xfrm>
            <a:off x="1200949" y="14674689"/>
            <a:ext cx="10411812" cy="612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C0C0C"/>
                </a:solidFill>
              </a:rPr>
              <a:t>Searched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GAS-specific </a:t>
            </a:r>
            <a:r>
              <a:rPr lang="en-US" sz="2800" dirty="0">
                <a:solidFill>
                  <a:srgbClr val="0C0C0C"/>
                </a:solidFill>
              </a:rPr>
              <a:t>GoFundMe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campaigns from 2018-2022, using GAS-specific terms</a:t>
            </a:r>
            <a:endParaRPr lang="en-US" sz="2800" b="1" i="0" u="none" strike="noStrike" cap="none" dirty="0">
              <a:solidFill>
                <a:srgbClr val="0C0C0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rgbClr val="0C0C0C"/>
                </a:solidFill>
              </a:rPr>
              <a:t>Inclusion</a:t>
            </a:r>
            <a:r>
              <a:rPr lang="en-US" sz="2800" b="1" dirty="0">
                <a:solidFill>
                  <a:srgbClr val="0C0C0C"/>
                </a:solidFill>
              </a:rPr>
              <a:t> </a:t>
            </a:r>
            <a:r>
              <a:rPr lang="en-US" sz="2800" b="1" i="0" u="none" strike="noStrike" cap="none" dirty="0">
                <a:solidFill>
                  <a:srgbClr val="0C0C0C"/>
                </a:solidFill>
              </a:rPr>
              <a:t>criteria:</a:t>
            </a:r>
          </a:p>
          <a:p>
            <a:pPr marL="457200" lvl="0" indent="-406400">
              <a:buSzPts val="2800"/>
              <a:buFont typeface="Arial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Campaigns for a patient living in the US seeking one or more GAS</a:t>
            </a:r>
          </a:p>
          <a:p>
            <a:pPr marL="457200" lvl="0" indent="-406400">
              <a:buSzPts val="2800"/>
              <a:buFont typeface="Arial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Funds covered initial surgery, aftercare, equipment, or other costs directly associated with the surgery</a:t>
            </a:r>
            <a:endParaRPr lang="en-US" sz="2800" b="1" i="0" u="none" strike="noStrike" cap="none" dirty="0">
              <a:solidFill>
                <a:srgbClr val="0C0C0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C0C0C"/>
                </a:solidFill>
              </a:rPr>
              <a:t>Statistics:</a:t>
            </a:r>
            <a:r>
              <a:rPr lang="en-US" sz="2800" b="1" i="0" u="none" strike="noStrike" cap="none" dirty="0">
                <a:solidFill>
                  <a:srgbClr val="0C0C0C"/>
                </a:solidFill>
              </a:rPr>
              <a:t> </a:t>
            </a:r>
            <a:endParaRPr b="1" dirty="0"/>
          </a:p>
          <a:p>
            <a:pPr marL="457200" indent="-406400">
              <a:buSzPts val="2800"/>
              <a:buFont typeface="Arial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Five independent reviewers screened &amp; extracted data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Descriptive statistics for demographic data</a:t>
            </a:r>
          </a:p>
          <a:p>
            <a:pPr marL="457200" lvl="0" indent="-406400"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Successful campaigns (</a:t>
            </a:r>
            <a:r>
              <a:rPr lang="en-US" sz="2800" dirty="0"/>
              <a:t>≥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75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% of 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"/>
                  </a:ext>
                </a:extLst>
              </a:rPr>
              <a:t>goal) </a:t>
            </a:r>
            <a:r>
              <a:rPr lang="en-US" sz="2800" dirty="0">
                <a:solidFill>
                  <a:srgbClr val="0C0C0C"/>
                </a:solidFill>
              </a:rPr>
              <a:t>vs. unsuccessful campaigns (</a:t>
            </a:r>
            <a:r>
              <a:rPr lang="en-US" sz="2800" dirty="0"/>
              <a:t>≤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8"/>
                  </a:ext>
                </a:extLst>
              </a:rPr>
              <a:t>25% of </a:t>
            </a:r>
            <a:r>
              <a:rPr lang="en-US" sz="2800" dirty="0">
                <a:solidFill>
                  <a:srgbClr val="0C0C0C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8"/>
                  </a:ext>
                </a:extLst>
              </a:rPr>
              <a:t>goal)</a:t>
            </a:r>
            <a:r>
              <a:rPr lang="en-US" sz="2800" dirty="0">
                <a:solidFill>
                  <a:srgbClr val="0C0C0C"/>
                </a:solidFill>
              </a:rPr>
              <a:t>: Independent samples </a:t>
            </a:r>
            <a:r>
              <a:rPr lang="en-US" sz="2800" i="1" dirty="0">
                <a:solidFill>
                  <a:srgbClr val="0C0C0C"/>
                </a:solidFill>
              </a:rPr>
              <a:t>t-</a:t>
            </a:r>
            <a:r>
              <a:rPr lang="en-US" sz="2800" dirty="0">
                <a:solidFill>
                  <a:srgbClr val="0C0C0C"/>
                </a:solidFill>
              </a:rPr>
              <a:t>test to compare means, c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hi-square test for categorical variables</a:t>
            </a:r>
            <a:endParaRPr sz="2800" dirty="0">
              <a:solidFill>
                <a:srgbClr val="0C0C0C"/>
              </a:solidFill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Significance set at </a:t>
            </a:r>
            <a:r>
              <a:rPr lang="en-US" sz="2800" i="1" dirty="0">
                <a:solidFill>
                  <a:srgbClr val="0C0C0C"/>
                </a:solidFill>
              </a:rPr>
              <a:t>p</a:t>
            </a:r>
            <a:r>
              <a:rPr lang="en-US" sz="2800" dirty="0">
                <a:solidFill>
                  <a:srgbClr val="0C0C0C"/>
                </a:solidFill>
              </a:rPr>
              <a:t>&lt;0.05</a:t>
            </a:r>
            <a:endParaRPr sz="2800" dirty="0">
              <a:solidFill>
                <a:srgbClr val="0C0C0C"/>
              </a:solidFill>
            </a:endParaRPr>
          </a:p>
        </p:txBody>
      </p:sp>
      <p:sp>
        <p:nvSpPr>
          <p:cNvPr id="83" name="Google Shape;83;g237923f6e33_0_0"/>
          <p:cNvSpPr txBox="1"/>
          <p:nvPr/>
        </p:nvSpPr>
        <p:spPr>
          <a:xfrm>
            <a:off x="1097273" y="13588192"/>
            <a:ext cx="7017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sz="5400" b="1" i="0" u="none" strike="noStrike" cap="none">
              <a:solidFill>
                <a:srgbClr val="1F7F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37923f6e33_0_0"/>
          <p:cNvSpPr txBox="1"/>
          <p:nvPr/>
        </p:nvSpPr>
        <p:spPr>
          <a:xfrm>
            <a:off x="1097274" y="6234789"/>
            <a:ext cx="10515488" cy="6986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Gender-affirming surgery (GAS):</a:t>
            </a:r>
            <a:endParaRPr sz="2800" b="0" i="0" u="none" strike="noStrike" cap="none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Both a l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ife-affirming and life-saving treatment for gender dysphoria</a:t>
            </a:r>
            <a:endParaRPr sz="2800" dirty="0">
              <a:solidFill>
                <a:srgbClr val="0C0C0C"/>
              </a:solidFill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While increasingly common, patients still encounter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significant economic hurdle</a:t>
            </a:r>
            <a:r>
              <a:rPr lang="en-US" sz="2800" dirty="0">
                <a:solidFill>
                  <a:srgbClr val="0C0C0C"/>
                </a:solidFill>
              </a:rPr>
              <a:t>s</a:t>
            </a:r>
            <a:endParaRPr sz="2800" dirty="0">
              <a:solidFill>
                <a:srgbClr val="0C0C0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Previous studies examined some aspects of crowdfunding for GAS:</a:t>
            </a:r>
          </a:p>
          <a:p>
            <a:pPr marL="914400" indent="-406400"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How word count, social media shares, goal amounts, and donor numbers predicted crowdfunding success.</a:t>
            </a:r>
            <a:r>
              <a:rPr lang="ru-RU" sz="2800" baseline="30000" dirty="0">
                <a:solidFill>
                  <a:srgbClr val="0C0C0C"/>
                </a:solidFill>
              </a:rPr>
              <a:t> 1</a:t>
            </a:r>
            <a:endParaRPr lang="en-US" sz="2800" b="0" i="0" u="none" strike="noStrike" cap="none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dirty="0">
                <a:solidFill>
                  <a:srgbClr val="0C0C0C"/>
                </a:solidFill>
              </a:rPr>
              <a:t>These studies focused on top surgery only.</a:t>
            </a:r>
            <a:r>
              <a:rPr lang="en-US" sz="2800" b="0" i="0" u="none" strike="noStrike" cap="none" baseline="30000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2,3</a:t>
            </a:r>
            <a:endParaRPr lang="en-US" sz="2800" dirty="0">
              <a:solidFill>
                <a:srgbClr val="0C0C0C"/>
              </a:solidFill>
            </a:endParaRPr>
          </a:p>
          <a:p>
            <a:r>
              <a:rPr lang="en-US" sz="2800" dirty="0">
                <a:solidFill>
                  <a:srgbClr val="0C0C0C"/>
                </a:solidFill>
              </a:rPr>
              <a:t>No known studies investigate how above factors are impacted by social determinants of health, such as (1) insurance, (2) employment, (3) type of surgery, or (4) hidden costs. </a:t>
            </a:r>
            <a:endParaRPr lang="en-US" sz="2800" b="1" dirty="0">
              <a:solidFill>
                <a:srgbClr val="0C0C0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C0C0C"/>
                </a:solidFill>
              </a:rPr>
              <a:t>Aim:</a:t>
            </a:r>
            <a:r>
              <a:rPr lang="en-US" sz="2800" dirty="0">
                <a:solidFill>
                  <a:srgbClr val="0C0C0C"/>
                </a:solidFill>
              </a:rPr>
              <a:t> to 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identif</a:t>
            </a:r>
            <a:r>
              <a:rPr lang="en-US" sz="2800" dirty="0">
                <a:solidFill>
                  <a:srgbClr val="0C0C0C"/>
                </a:solidFill>
              </a:rPr>
              <a:t>y</a:t>
            </a:r>
            <a:r>
              <a:rPr lang="en-US" sz="2800" b="0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 crowdfunding trends among patients seeking all GAS types in the United States (US), as well as potential barriers to care and factors predicting successful campaigns.</a:t>
            </a:r>
            <a:endParaRPr dirty="0"/>
          </a:p>
        </p:txBody>
      </p:sp>
      <p:sp>
        <p:nvSpPr>
          <p:cNvPr id="82" name="Google Shape;82;g237923f6e33_0_0"/>
          <p:cNvSpPr txBox="1"/>
          <p:nvPr/>
        </p:nvSpPr>
        <p:spPr>
          <a:xfrm>
            <a:off x="1097273" y="5373390"/>
            <a:ext cx="7017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dirty="0"/>
          </a:p>
        </p:txBody>
      </p:sp>
      <p:sp>
        <p:nvSpPr>
          <p:cNvPr id="93" name="Google Shape;93;g237923f6e33_0_0"/>
          <p:cNvSpPr txBox="1"/>
          <p:nvPr/>
        </p:nvSpPr>
        <p:spPr>
          <a:xfrm>
            <a:off x="18927426" y="246119"/>
            <a:ext cx="23981100" cy="19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97825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100"/>
              <a:buFont typeface="Noto Sans Symbols"/>
              <a:buNone/>
            </a:pP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Jennifer Smith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Brendan Podszus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Rena Atayeva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Riccardo de Cataldo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000" b="0" i="0" u="none" strike="noStrike" cap="none" dirty="0" err="1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Aref</a:t>
            </a:r>
            <a:r>
              <a:rPr lang="en-US" sz="4000" b="0" i="0" u="none" strike="noStrike" cap="none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 Rastegar</a:t>
            </a:r>
            <a:r>
              <a:rPr lang="en-US" sz="4000" b="0" i="0" u="none" strike="noStrike" cap="none" baseline="30000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and </a:t>
            </a:r>
            <a:r>
              <a:rPr lang="en-US" sz="4000" b="0" i="0" u="none" strike="noStrike" cap="none" dirty="0" err="1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Yifan</a:t>
            </a:r>
            <a:r>
              <a:rPr lang="en-US" sz="4000" b="0" i="0" u="none" strike="noStrike" cap="none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strike="noStrike" cap="none" dirty="0" err="1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Guo</a:t>
            </a:r>
            <a:r>
              <a:rPr lang="en-US" sz="4000" b="0" i="0" u="none" strike="noStrike" cap="none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MD</a:t>
            </a:r>
            <a:r>
              <a:rPr lang="en-US" sz="4000" b="0" i="0" u="none" strike="noStrike" cap="none" baseline="30000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4000" b="0" i="0" u="none" strike="noStrike" cap="none" baseline="30000" dirty="0">
              <a:solidFill>
                <a:srgbClr val="00253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100"/>
              <a:buFont typeface="Noto Sans Symbols"/>
              <a:buNone/>
            </a:pPr>
            <a:r>
              <a:rPr lang="en-US" sz="2800" b="0" i="0" u="none" strike="noStrike" cap="none" dirty="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1. School of Medicine, Eastern Virginia Medical School, Norfolk, VA, 2. Division of Plastic Surgery, Eastern Virginia Medical School/Children’s Hospital of the King’s Daughters, Norfolk, VA</a:t>
            </a:r>
            <a:endParaRPr sz="2800" b="0" i="0" u="none" strike="noStrike" cap="none" dirty="0">
              <a:solidFill>
                <a:srgbClr val="00253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g237923f6e3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893908" y="208150"/>
            <a:ext cx="5872037" cy="1648462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g237923f6e33_0_0"/>
          <p:cNvSpPr txBox="1">
            <a:spLocks noGrp="1"/>
          </p:cNvSpPr>
          <p:nvPr>
            <p:ph type="title"/>
          </p:nvPr>
        </p:nvSpPr>
        <p:spPr>
          <a:xfrm>
            <a:off x="2900502" y="3023471"/>
            <a:ext cx="37307400" cy="21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6600" dirty="0"/>
              <a:t>Crowdsourcing Medical Costs in Gender-Affirming Care: A Cross-Sectional </a:t>
            </a:r>
            <a:br>
              <a:rPr lang="en-US" sz="6600" dirty="0"/>
            </a:br>
            <a:r>
              <a:rPr lang="en-US" sz="6600" dirty="0"/>
              <a:t>Study Analyzing GoFundMe Campaigns</a:t>
            </a:r>
            <a:endParaRPr sz="66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VMS template 4">
  <a:themeElements>
    <a:clrScheme name="EVMS 2011">
      <a:dk1>
        <a:srgbClr val="000000"/>
      </a:dk1>
      <a:lt1>
        <a:srgbClr val="FFFFFF"/>
      </a:lt1>
      <a:dk2>
        <a:srgbClr val="00334D"/>
      </a:dk2>
      <a:lt2>
        <a:srgbClr val="EEECE1"/>
      </a:lt2>
      <a:accent1>
        <a:srgbClr val="367C99"/>
      </a:accent1>
      <a:accent2>
        <a:srgbClr val="B64121"/>
      </a:accent2>
      <a:accent3>
        <a:srgbClr val="41C4DC"/>
      </a:accent3>
      <a:accent4>
        <a:srgbClr val="766A63"/>
      </a:accent4>
      <a:accent5>
        <a:srgbClr val="DCCE86"/>
      </a:accent5>
      <a:accent6>
        <a:srgbClr val="C6EDF5"/>
      </a:accent6>
      <a:hlink>
        <a:srgbClr val="367C99"/>
      </a:hlink>
      <a:folHlink>
        <a:srgbClr val="C0501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1053</Words>
  <Application>Microsoft Office PowerPoint</Application>
  <PresentationFormat>Custom</PresentationFormat>
  <Paragraphs>213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EVMS template 4</vt:lpstr>
      <vt:lpstr>Crowdsourcing Medical Costs in Gender-Affirming Care: A Cross-Sectional  Study Analyzing GoFundMe Campaigns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Crowdsourcing Medical Costs in Gender-Affirming Care: A Cross-Sectional  Study Analyzing GoFundMe Campaigns</dc:title>
  <dc:creator>Taylor-Fishwick, Jonathan S.</dc:creator>
  <cp:lastModifiedBy>Brocus, Rebecca D</cp:lastModifiedBy>
  <cp:revision>17</cp:revision>
  <dcterms:created xsi:type="dcterms:W3CDTF">2021-04-15T12:23:12Z</dcterms:created>
  <dcterms:modified xsi:type="dcterms:W3CDTF">2023-05-10T17:42:20Z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0x01010036D8BDB6D61E6945B3D3C7EC6E0B8CF2</vt:lpwstr>
  </property>
</Properties>
</file>