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znyanPZd+s5dFJR6kGML062uc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3" descr="EVMS Fine Family Academy of Educators logo with EVMS curve" title="EVMS Fine Family Academy of Educators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399"/>
            <a:ext cx="12192000" cy="14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"/>
          <p:cNvSpPr txBox="1">
            <a:spLocks noGrp="1"/>
          </p:cNvSpPr>
          <p:nvPr>
            <p:ph type="title"/>
          </p:nvPr>
        </p:nvSpPr>
        <p:spPr>
          <a:xfrm>
            <a:off x="963084" y="5461000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7" name="Google Shape;1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9336" y="1319601"/>
            <a:ext cx="6273328" cy="21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609600" y="2108200"/>
            <a:ext cx="5384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27" algn="l">
              <a:spcBef>
                <a:spcPts val="747"/>
              </a:spcBef>
              <a:spcAft>
                <a:spcPts val="0"/>
              </a:spcAft>
              <a:buSzPts val="2240"/>
              <a:buChar char="◻"/>
              <a:defRPr sz="3733"/>
            </a:lvl1pPr>
            <a:lvl2pPr marL="914400" lvl="1" indent="-350519" algn="l">
              <a:spcBef>
                <a:spcPts val="640"/>
              </a:spcBef>
              <a:spcAft>
                <a:spcPts val="0"/>
              </a:spcAft>
              <a:buSzPts val="1920"/>
              <a:buChar char="◻"/>
              <a:defRPr sz="3200"/>
            </a:lvl2pPr>
            <a:lvl3pPr marL="1371600" lvl="2" indent="-330212" algn="l">
              <a:spcBef>
                <a:spcPts val="533"/>
              </a:spcBef>
              <a:spcAft>
                <a:spcPts val="0"/>
              </a:spcAft>
              <a:buSzPts val="1600"/>
              <a:buChar char="◻"/>
              <a:defRPr sz="2667"/>
            </a:lvl3pPr>
            <a:lvl4pPr marL="1828800" lvl="3" indent="-320039" algn="l">
              <a:spcBef>
                <a:spcPts val="480"/>
              </a:spcBef>
              <a:spcAft>
                <a:spcPts val="0"/>
              </a:spcAft>
              <a:buSzPts val="1440"/>
              <a:buChar char="◻"/>
              <a:defRPr sz="2400"/>
            </a:lvl4pPr>
            <a:lvl5pPr marL="2286000" lvl="4" indent="-320039" algn="l">
              <a:spcBef>
                <a:spcPts val="480"/>
              </a:spcBef>
              <a:spcAft>
                <a:spcPts val="0"/>
              </a:spcAft>
              <a:buSzPts val="1440"/>
              <a:buChar char="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2"/>
          </p:nvPr>
        </p:nvSpPr>
        <p:spPr>
          <a:xfrm>
            <a:off x="6197600" y="2108200"/>
            <a:ext cx="5384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27" algn="l">
              <a:spcBef>
                <a:spcPts val="747"/>
              </a:spcBef>
              <a:spcAft>
                <a:spcPts val="0"/>
              </a:spcAft>
              <a:buSzPts val="2240"/>
              <a:buChar char="◻"/>
              <a:defRPr sz="3733"/>
            </a:lvl1pPr>
            <a:lvl2pPr marL="914400" lvl="1" indent="-350519" algn="l">
              <a:spcBef>
                <a:spcPts val="640"/>
              </a:spcBef>
              <a:spcAft>
                <a:spcPts val="0"/>
              </a:spcAft>
              <a:buSzPts val="1920"/>
              <a:buChar char="◻"/>
              <a:defRPr sz="3200"/>
            </a:lvl2pPr>
            <a:lvl3pPr marL="1371600" lvl="2" indent="-330212" algn="l">
              <a:spcBef>
                <a:spcPts val="533"/>
              </a:spcBef>
              <a:spcAft>
                <a:spcPts val="0"/>
              </a:spcAft>
              <a:buSzPts val="1600"/>
              <a:buChar char="◻"/>
              <a:defRPr sz="2667"/>
            </a:lvl3pPr>
            <a:lvl4pPr marL="1828800" lvl="3" indent="-320039" algn="l">
              <a:spcBef>
                <a:spcPts val="480"/>
              </a:spcBef>
              <a:spcAft>
                <a:spcPts val="0"/>
              </a:spcAft>
              <a:buSzPts val="1440"/>
              <a:buChar char="◻"/>
              <a:defRPr sz="2400"/>
            </a:lvl4pPr>
            <a:lvl5pPr marL="2286000" lvl="4" indent="-320039" algn="l">
              <a:spcBef>
                <a:spcPts val="480"/>
              </a:spcBef>
              <a:spcAft>
                <a:spcPts val="0"/>
              </a:spcAft>
              <a:buSzPts val="1440"/>
              <a:buChar char="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SzPts val="2400"/>
              <a:buChar char="»"/>
              <a:defRPr sz="2400"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609600" y="2108200"/>
            <a:ext cx="109728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◻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◻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◻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09602" y="1456725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920"/>
              <a:buNone/>
              <a:defRPr sz="32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SzPts val="1600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SzPts val="1280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SzPts val="1280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09602" y="2119312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◻"/>
              <a:defRPr sz="3200"/>
            </a:lvl1pPr>
            <a:lvl2pPr marL="914400" lvl="1" indent="-330212" algn="l">
              <a:spcBef>
                <a:spcPts val="533"/>
              </a:spcBef>
              <a:spcAft>
                <a:spcPts val="0"/>
              </a:spcAft>
              <a:buSzPts val="1600"/>
              <a:buChar char="◻"/>
              <a:defRPr sz="2667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◻"/>
              <a:defRPr sz="2400"/>
            </a:lvl3pPr>
            <a:lvl4pPr marL="1828800" lvl="3" indent="-309867" algn="l">
              <a:spcBef>
                <a:spcPts val="427"/>
              </a:spcBef>
              <a:spcAft>
                <a:spcPts val="0"/>
              </a:spcAft>
              <a:buSzPts val="1280"/>
              <a:buChar char="◻"/>
              <a:defRPr sz="2133"/>
            </a:lvl4pPr>
            <a:lvl5pPr marL="2286000" lvl="4" indent="-309867" algn="l">
              <a:spcBef>
                <a:spcPts val="427"/>
              </a:spcBef>
              <a:spcAft>
                <a:spcPts val="0"/>
              </a:spcAft>
              <a:buSzPts val="1280"/>
              <a:buChar char="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3"/>
          </p:nvPr>
        </p:nvSpPr>
        <p:spPr>
          <a:xfrm>
            <a:off x="6193370" y="2119312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◻"/>
              <a:defRPr sz="3200"/>
            </a:lvl1pPr>
            <a:lvl2pPr marL="914400" lvl="1" indent="-330212" algn="l">
              <a:spcBef>
                <a:spcPts val="533"/>
              </a:spcBef>
              <a:spcAft>
                <a:spcPts val="0"/>
              </a:spcAft>
              <a:buSzPts val="1600"/>
              <a:buChar char="◻"/>
              <a:defRPr sz="2667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◻"/>
              <a:defRPr sz="2400"/>
            </a:lvl3pPr>
            <a:lvl4pPr marL="1828800" lvl="3" indent="-309867" algn="l">
              <a:spcBef>
                <a:spcPts val="427"/>
              </a:spcBef>
              <a:spcAft>
                <a:spcPts val="0"/>
              </a:spcAft>
              <a:buSzPts val="1280"/>
              <a:buChar char="◻"/>
              <a:defRPr sz="2133"/>
            </a:lvl4pPr>
            <a:lvl5pPr marL="2286000" lvl="4" indent="-309867" algn="l">
              <a:spcBef>
                <a:spcPts val="427"/>
              </a:spcBef>
              <a:spcAft>
                <a:spcPts val="0"/>
              </a:spcAft>
              <a:buSzPts val="1280"/>
              <a:buChar char="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SzPts val="2133"/>
              <a:buChar char="»"/>
              <a:defRPr sz="2133"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4"/>
          </p:nvPr>
        </p:nvSpPr>
        <p:spPr>
          <a:xfrm>
            <a:off x="6193370" y="1456725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SzPts val="1920"/>
              <a:buNone/>
              <a:defRPr sz="3200" b="1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SzPts val="1600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SzPts val="1280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SzPts val="1280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18"/>
          <p:cNvCxnSpPr/>
          <p:nvPr/>
        </p:nvCxnSpPr>
        <p:spPr>
          <a:xfrm flipH="1">
            <a:off x="4590307" y="1981197"/>
            <a:ext cx="2117" cy="4191003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508002" y="1765296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673601" y="1765298"/>
            <a:ext cx="7112000" cy="41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1172" algn="l">
              <a:spcBef>
                <a:spcPts val="853"/>
              </a:spcBef>
              <a:spcAft>
                <a:spcPts val="0"/>
              </a:spcAft>
              <a:buSzPts val="2560"/>
              <a:buChar char="◻"/>
              <a:defRPr sz="4267"/>
            </a:lvl1pPr>
            <a:lvl2pPr marL="914400" lvl="1" indent="-370827" algn="l">
              <a:spcBef>
                <a:spcPts val="747"/>
              </a:spcBef>
              <a:spcAft>
                <a:spcPts val="0"/>
              </a:spcAft>
              <a:buSzPts val="2240"/>
              <a:buChar char="◻"/>
              <a:defRPr sz="3733"/>
            </a:lvl2pPr>
            <a:lvl3pPr marL="1371600" lvl="2" indent="-350519" algn="l">
              <a:spcBef>
                <a:spcPts val="640"/>
              </a:spcBef>
              <a:spcAft>
                <a:spcPts val="0"/>
              </a:spcAft>
              <a:buSzPts val="1920"/>
              <a:buChar char="◻"/>
              <a:defRPr sz="3200"/>
            </a:lvl3pPr>
            <a:lvl4pPr marL="1828800" lvl="3" indent="-330212" algn="l">
              <a:spcBef>
                <a:spcPts val="533"/>
              </a:spcBef>
              <a:spcAft>
                <a:spcPts val="0"/>
              </a:spcAft>
              <a:buSzPts val="1600"/>
              <a:buChar char="◻"/>
              <a:defRPr sz="2667"/>
            </a:lvl4pPr>
            <a:lvl5pPr marL="2286000" lvl="4" indent="-330212" algn="l">
              <a:spcBef>
                <a:spcPts val="533"/>
              </a:spcBef>
              <a:spcAft>
                <a:spcPts val="0"/>
              </a:spcAft>
              <a:buSzPts val="1600"/>
              <a:buChar char="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SzPts val="2667"/>
              <a:buChar char="»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SzPts val="2667"/>
              <a:buChar char="»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SzPts val="2667"/>
              <a:buChar char="»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SzPts val="2667"/>
              <a:buChar char="»"/>
              <a:defRPr sz="2667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508002" y="2927347"/>
            <a:ext cx="4011084" cy="3244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SzPts val="1120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SzPts val="800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1" name="Google Shape;41;p18"/>
          <p:cNvSpPr txBox="1"/>
          <p:nvPr/>
        </p:nvSpPr>
        <p:spPr>
          <a:xfrm>
            <a:off x="914400" y="107266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/>
          <p:nvPr/>
        </p:nvSpPr>
        <p:spPr>
          <a:xfrm>
            <a:off x="1422400" y="1739901"/>
            <a:ext cx="9753600" cy="43307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1422400" y="1270001"/>
            <a:ext cx="9753600" cy="490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7" b="1" i="0" u="none" strike="noStrike" cap="none">
                <a:solidFill>
                  <a:srgbClr val="005D7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>
            <a:spLocks noGrp="1"/>
          </p:cNvSpPr>
          <p:nvPr>
            <p:ph type="pic" idx="2"/>
          </p:nvPr>
        </p:nvSpPr>
        <p:spPr>
          <a:xfrm>
            <a:off x="1546884" y="1857375"/>
            <a:ext cx="949181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1422400" y="6070600"/>
            <a:ext cx="9753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SzPts val="1120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SzPts val="800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rgbClr val="1F7F9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Table">
  <p:cSld name="1_Title and Tab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2" descr="EVMS Fine Family Academy of Educators logo with EVMS curve" title="EVMS Fine Family Academy of Educators logo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-25399"/>
            <a:ext cx="12192000" cy="147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1117600" y="1183944"/>
            <a:ext cx="103632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1172" algn="l" rtl="0">
              <a:spcBef>
                <a:spcPts val="853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Noto Sans Symbols"/>
              <a:buChar char="◻"/>
              <a:defRPr sz="4267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0827" algn="l" rtl="0">
              <a:spcBef>
                <a:spcPts val="747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3733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Char char="◻"/>
              <a:defRPr sz="32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12" algn="l" rtl="0"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667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12" algn="l" rtl="0">
              <a:spcBef>
                <a:spcPts val="533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◻"/>
              <a:defRPr sz="2667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accent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1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305534" y="6223678"/>
            <a:ext cx="1886465" cy="6343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304800" y="3429000"/>
            <a:ext cx="1158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ALLIED DENTAL STUDENTS’ DVI LEARNING OUTCOMES FOLLOWING A MULTIMEDIA MODULE</a:t>
            </a:r>
            <a:endParaRPr/>
          </a:p>
        </p:txBody>
      </p:sp>
      <p:sp>
        <p:nvSpPr>
          <p:cNvPr id="59" name="Google Shape;59;p1"/>
          <p:cNvSpPr txBox="1"/>
          <p:nvPr/>
        </p:nvSpPr>
        <p:spPr>
          <a:xfrm>
            <a:off x="304800" y="4694967"/>
            <a:ext cx="11582400" cy="216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SAMANTHA VEST, MSDH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BRENDA BRADSHAW, MSDH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MARSHA VOELKER, BSDH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ANN BRUHN, MSDH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TARA NEWCOMB, MSDH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SINJINI SIKDAR, PHD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>
            <a:spLocks noGrp="1"/>
          </p:cNvSpPr>
          <p:nvPr>
            <p:ph type="body" idx="1"/>
          </p:nvPr>
        </p:nvSpPr>
        <p:spPr>
          <a:xfrm>
            <a:off x="609600" y="2108200"/>
            <a:ext cx="10752300" cy="47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31789" algn="l" rtl="0">
              <a:spcBef>
                <a:spcPts val="0"/>
              </a:spcBef>
              <a:spcAft>
                <a:spcPts val="0"/>
              </a:spcAft>
              <a:buSzPts val="1820"/>
              <a:buChar char="◻"/>
            </a:pPr>
            <a:r>
              <a:rPr lang="en-US" sz="3333"/>
              <a:t>Dental hygiene and dental assistant students were able to apply foundational knowledge for transferable DVI skills. </a:t>
            </a:r>
            <a:endParaRPr sz="3333"/>
          </a:p>
          <a:p>
            <a:pPr marL="457189" lvl="0" indent="-431789" algn="l" rtl="0">
              <a:spcBef>
                <a:spcPts val="740"/>
              </a:spcBef>
              <a:spcAft>
                <a:spcPts val="0"/>
              </a:spcAft>
              <a:buSzPts val="1820"/>
              <a:buChar char="◻"/>
            </a:pPr>
            <a:r>
              <a:rPr lang="en-US" sz="3333"/>
              <a:t>Allied dental students possess radiographic comparison skills which can aid in DVI. </a:t>
            </a:r>
            <a:endParaRPr sz="3333"/>
          </a:p>
          <a:p>
            <a:pPr marL="457188" lvl="0" indent="-431788" algn="l" rtl="0">
              <a:spcBef>
                <a:spcPts val="740"/>
              </a:spcBef>
              <a:spcAft>
                <a:spcPts val="0"/>
              </a:spcAft>
              <a:buSzPts val="1820"/>
              <a:buChar char="◻"/>
            </a:pPr>
            <a:r>
              <a:rPr lang="en-US" sz="3333"/>
              <a:t>A DVI multimedia learning experience can increase learning outcomes for allied dental students. </a:t>
            </a:r>
            <a:endParaRPr sz="3333"/>
          </a:p>
          <a:p>
            <a:pPr marL="457188" lvl="0" indent="-433045" algn="l" rtl="0">
              <a:spcBef>
                <a:spcPts val="740"/>
              </a:spcBef>
              <a:spcAft>
                <a:spcPts val="0"/>
              </a:spcAft>
              <a:buSzPts val="1840"/>
              <a:buChar char="◻"/>
            </a:pPr>
            <a:r>
              <a:rPr lang="en-US" sz="3333"/>
              <a:t>Higher perception of importance for future volunteerism in DVI </a:t>
            </a:r>
            <a:endParaRPr sz="3333"/>
          </a:p>
        </p:txBody>
      </p:sp>
      <p:sp>
        <p:nvSpPr>
          <p:cNvPr id="123" name="Google Shape;123;p10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title"/>
          </p:nvPr>
        </p:nvSpPr>
        <p:spPr>
          <a:xfrm>
            <a:off x="609600" y="30226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 QUESTIONS???</a:t>
            </a:r>
            <a:endParaRPr/>
          </a:p>
        </p:txBody>
      </p:sp>
      <p:sp>
        <p:nvSpPr>
          <p:cNvPr id="130" name="Google Shape;130;p11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>
            <a:spLocks noGrp="1"/>
          </p:cNvSpPr>
          <p:nvPr>
            <p:ph type="body" idx="1"/>
          </p:nvPr>
        </p:nvSpPr>
        <p:spPr>
          <a:xfrm>
            <a:off x="609599" y="2108200"/>
            <a:ext cx="11150991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SzPts val="2220"/>
              <a:buChar char="◻"/>
            </a:pPr>
            <a:r>
              <a:rPr lang="en-US"/>
              <a:t>Current literature lacks research on the effects of DVI learning interventions on cognitive and affective learning outcomes for allied dental professionals.</a:t>
            </a:r>
            <a:endParaRPr/>
          </a:p>
        </p:txBody>
      </p:sp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</a:t>
            </a:r>
            <a:endParaRPr/>
          </a:p>
        </p:txBody>
      </p:sp>
      <p:sp>
        <p:nvSpPr>
          <p:cNvPr id="66" name="Google Shape;66;p2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body" idx="1"/>
          </p:nvPr>
        </p:nvSpPr>
        <p:spPr>
          <a:xfrm>
            <a:off x="609599" y="2108199"/>
            <a:ext cx="11305735" cy="4368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SzPts val="1680"/>
              <a:buChar char="◻"/>
            </a:pPr>
            <a:r>
              <a:rPr lang="en-US" sz="2800"/>
              <a:t>Senior level dental hygiene and dental assistant students will be able to accurately match at least 4 out of 5 AM and PM dental radiographic sets. </a:t>
            </a:r>
            <a:endParaRPr/>
          </a:p>
          <a:p>
            <a:pPr marL="457189" lvl="0" indent="-457189" algn="l" rtl="0">
              <a:spcBef>
                <a:spcPts val="560"/>
              </a:spcBef>
              <a:spcAft>
                <a:spcPts val="0"/>
              </a:spcAft>
              <a:buSzPts val="1680"/>
              <a:buChar char="◻"/>
            </a:pPr>
            <a:r>
              <a:rPr lang="en-US" sz="2800"/>
              <a:t>There will be an increase of DVI match performance for dental hygiene students compared to dental assistant students. </a:t>
            </a:r>
            <a:endParaRPr/>
          </a:p>
          <a:p>
            <a:pPr marL="457189" lvl="0" indent="-457189" algn="l" rtl="0">
              <a:spcBef>
                <a:spcPts val="560"/>
              </a:spcBef>
              <a:spcAft>
                <a:spcPts val="0"/>
              </a:spcAft>
              <a:buSzPts val="1680"/>
              <a:buChar char="◻"/>
            </a:pPr>
            <a:r>
              <a:rPr lang="en-US" sz="2800"/>
              <a:t>Participants will indicate an increase in perceived DVI knowledge upon completion of the multimedia learning experience.</a:t>
            </a:r>
            <a:endParaRPr/>
          </a:p>
          <a:p>
            <a:pPr marL="457189" lvl="0" indent="-457189" algn="l" rtl="0">
              <a:spcBef>
                <a:spcPts val="560"/>
              </a:spcBef>
              <a:spcAft>
                <a:spcPts val="0"/>
              </a:spcAft>
              <a:buSzPts val="1680"/>
              <a:buChar char="◻"/>
            </a:pPr>
            <a:r>
              <a:rPr lang="en-US" sz="2800"/>
              <a:t>The participants will have an increase perception of the importance for their respective profession to volunteer in DVI after completing the learning experience. </a:t>
            </a: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HYPOTHESES</a:t>
            </a:r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304800" y="1908391"/>
            <a:ext cx="11725072" cy="491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SzPts val="2160"/>
              <a:buChar char="◻"/>
            </a:pPr>
            <a:r>
              <a:rPr lang="en-US" sz="3600"/>
              <a:t>Descriptive pre and posttest intervention study</a:t>
            </a:r>
            <a:endParaRPr/>
          </a:p>
          <a:p>
            <a:pPr marL="457189" lvl="0" indent="-457189" algn="l" rtl="0">
              <a:spcBef>
                <a:spcPts val="720"/>
              </a:spcBef>
              <a:spcAft>
                <a:spcPts val="0"/>
              </a:spcAft>
              <a:buSzPts val="2160"/>
              <a:buChar char="◻"/>
            </a:pPr>
            <a:r>
              <a:rPr lang="en-US" sz="3600"/>
              <a:t>Qualtrics Surveys</a:t>
            </a:r>
            <a:endParaRPr/>
          </a:p>
          <a:p>
            <a:pPr marL="990575" lvl="1" indent="-380990" algn="l" rtl="0">
              <a:spcBef>
                <a:spcPts val="560"/>
              </a:spcBef>
              <a:spcAft>
                <a:spcPts val="0"/>
              </a:spcAft>
              <a:buSzPts val="1680"/>
              <a:buChar char="◻"/>
            </a:pPr>
            <a:r>
              <a:rPr lang="en-US" sz="2800"/>
              <a:t>3-point Likert-scale questions</a:t>
            </a:r>
            <a:endParaRPr/>
          </a:p>
          <a:p>
            <a:pPr marL="1523962" lvl="2" indent="-304792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Cognitive knowledge of forensic odontology </a:t>
            </a:r>
            <a:endParaRPr/>
          </a:p>
          <a:p>
            <a:pPr marL="1523962" lvl="2" indent="-304792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Cognitive knowledge of DVI </a:t>
            </a:r>
            <a:endParaRPr/>
          </a:p>
          <a:p>
            <a:pPr marL="1523962" lvl="2" indent="-304792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Affective attitude regarding importance of professional involvement</a:t>
            </a:r>
            <a:endParaRPr sz="3600"/>
          </a:p>
          <a:p>
            <a:pPr marL="457189" lvl="0" indent="-457189" algn="l" rtl="0">
              <a:spcBef>
                <a:spcPts val="720"/>
              </a:spcBef>
              <a:spcAft>
                <a:spcPts val="0"/>
              </a:spcAft>
              <a:buSzPts val="2160"/>
              <a:buChar char="◻"/>
            </a:pPr>
            <a:r>
              <a:rPr lang="en-US" sz="3600"/>
              <a:t>Multimedia learning experience intervention </a:t>
            </a:r>
            <a:endParaRPr/>
          </a:p>
          <a:p>
            <a:pPr marL="457189" lvl="0" indent="-457189" algn="l" rtl="0">
              <a:spcBef>
                <a:spcPts val="720"/>
              </a:spcBef>
              <a:spcAft>
                <a:spcPts val="0"/>
              </a:spcAft>
              <a:buSzPts val="2160"/>
              <a:buChar char="◻"/>
            </a:pPr>
            <a:r>
              <a:rPr lang="en-US" sz="3600"/>
              <a:t>Post Survey Radiographic Comparison Match Assessment </a:t>
            </a: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609600" y="103413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METHODS</a:t>
            </a:r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" y="-18308"/>
            <a:ext cx="12192000" cy="687630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5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66325" y="1108953"/>
            <a:ext cx="9731915" cy="536804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-460443" y="6323937"/>
            <a:ext cx="10972800" cy="99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RADIOGRAPHIC COMPARISON MATCH ASSESSMENT</a:t>
            </a:r>
            <a:endParaRPr/>
          </a:p>
        </p:txBody>
      </p:sp>
      <p:sp>
        <p:nvSpPr>
          <p:cNvPr id="93" name="Google Shape;93;p6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body" idx="1"/>
          </p:nvPr>
        </p:nvSpPr>
        <p:spPr>
          <a:xfrm>
            <a:off x="609600" y="2108200"/>
            <a:ext cx="5384800" cy="672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Demographics: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Majority female, white, and between the ages of 18-22 years old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85.4% response rate </a:t>
            </a:r>
            <a:endParaRPr/>
          </a:p>
          <a:p>
            <a:pPr marL="457189" lvl="0" indent="-457189" algn="l" rtl="0">
              <a:spcBef>
                <a:spcPts val="64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Match Accuracy (Hypothesis #1)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Accurately matched 5 out of 5 sets: (n=35, 85%)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Statistically significant (p&lt;0.05)</a:t>
            </a:r>
            <a:endParaRPr/>
          </a:p>
          <a:p>
            <a:pPr marL="609585" lvl="1" indent="0" algn="l" rtl="0">
              <a:spcBef>
                <a:spcPts val="64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00" name="Google Shape;100;p7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7602" y="1295400"/>
            <a:ext cx="5719864" cy="4954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body" idx="1"/>
          </p:nvPr>
        </p:nvSpPr>
        <p:spPr>
          <a:xfrm>
            <a:off x="162126" y="1602362"/>
            <a:ext cx="4787901" cy="549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SzPts val="1680"/>
              <a:buChar char="◻"/>
            </a:pPr>
            <a:r>
              <a:rPr lang="en-US" sz="2800"/>
              <a:t>Match Performance by Discipline (Hypothesis #2)</a:t>
            </a:r>
            <a:endParaRPr/>
          </a:p>
          <a:p>
            <a:pPr marL="990575" lvl="1" indent="-380990" algn="l" rtl="0">
              <a:spcBef>
                <a:spcPts val="400"/>
              </a:spcBef>
              <a:spcAft>
                <a:spcPts val="0"/>
              </a:spcAft>
              <a:buSzPts val="1200"/>
              <a:buChar char="◻"/>
            </a:pPr>
            <a:r>
              <a:rPr lang="en-US" sz="2000"/>
              <a:t>Dental hygiene: (n=26, 99.96%) </a:t>
            </a:r>
            <a:endParaRPr/>
          </a:p>
          <a:p>
            <a:pPr marL="990575" lvl="1" indent="-380990" algn="l" rtl="0">
              <a:spcBef>
                <a:spcPts val="400"/>
              </a:spcBef>
              <a:spcAft>
                <a:spcPts val="0"/>
              </a:spcAft>
              <a:buSzPts val="1200"/>
              <a:buChar char="◻"/>
            </a:pPr>
            <a:r>
              <a:rPr lang="en-US" sz="2000"/>
              <a:t>Dental assistant: (n=9, 55%)</a:t>
            </a:r>
            <a:endParaRPr/>
          </a:p>
          <a:p>
            <a:pPr marL="990575" lvl="1" indent="-380990" algn="l" rtl="0">
              <a:spcBef>
                <a:spcPts val="400"/>
              </a:spcBef>
              <a:spcAft>
                <a:spcPts val="0"/>
              </a:spcAft>
              <a:buSzPts val="1200"/>
              <a:buChar char="◻"/>
            </a:pPr>
            <a:r>
              <a:rPr lang="en-US" sz="2000"/>
              <a:t>Fisher’s Exact Test: statistically significant (p&lt;0.05)</a:t>
            </a:r>
            <a:endParaRPr/>
          </a:p>
          <a:p>
            <a:pPr marL="457189" lvl="0" indent="-457189" algn="l" rtl="0">
              <a:spcBef>
                <a:spcPts val="560"/>
              </a:spcBef>
              <a:spcAft>
                <a:spcPts val="0"/>
              </a:spcAft>
              <a:buSzPts val="1680"/>
              <a:buChar char="◻"/>
            </a:pPr>
            <a:r>
              <a:rPr lang="en-US" sz="2800"/>
              <a:t>Pre-Posttest Increase of Perceived Knowledge (Hypothesis #3)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One-sided greater than type linear trend test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Statistically Significant (p-value&lt;0.0001)</a:t>
            </a:r>
            <a:endParaRPr/>
          </a:p>
        </p:txBody>
      </p:sp>
      <p:sp>
        <p:nvSpPr>
          <p:cNvPr id="107" name="Google Shape;107;p8"/>
          <p:cNvSpPr txBox="1">
            <a:spLocks noGrp="1"/>
          </p:cNvSpPr>
          <p:nvPr>
            <p:ph type="title"/>
          </p:nvPr>
        </p:nvSpPr>
        <p:spPr>
          <a:xfrm>
            <a:off x="609600" y="967631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08" name="Google Shape;108;p8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9" name="Google Shape;10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1" y="1220282"/>
            <a:ext cx="7241973" cy="4832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body" idx="1"/>
          </p:nvPr>
        </p:nvSpPr>
        <p:spPr>
          <a:xfrm>
            <a:off x="304800" y="2108200"/>
            <a:ext cx="5384800" cy="5537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189" lvl="0" indent="-457189" algn="l" rtl="0">
              <a:spcBef>
                <a:spcPts val="0"/>
              </a:spcBef>
              <a:spcAft>
                <a:spcPts val="0"/>
              </a:spcAft>
              <a:buSzPts val="1920"/>
              <a:buChar char="◻"/>
            </a:pPr>
            <a:r>
              <a:rPr lang="en-US" sz="3200"/>
              <a:t>Perception of Professional Importance for DVI Volunteerism (Hypothesis #4)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Dental hygiene: pretest (18.5%); posttest (77.8%)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Dental assistant: pretest (35.7%); posttest (50%)</a:t>
            </a:r>
            <a:endParaRPr/>
          </a:p>
          <a:p>
            <a:pPr marL="990575" lvl="1" indent="-380990" algn="l" rtl="0">
              <a:spcBef>
                <a:spcPts val="480"/>
              </a:spcBef>
              <a:spcAft>
                <a:spcPts val="0"/>
              </a:spcAft>
              <a:buSzPts val="1440"/>
              <a:buChar char="◻"/>
            </a:pPr>
            <a:r>
              <a:rPr lang="en-US" sz="2400"/>
              <a:t>Statistically significant (p&lt;0.05) </a:t>
            </a:r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title"/>
          </p:nvPr>
        </p:nvSpPr>
        <p:spPr>
          <a:xfrm>
            <a:off x="609600" y="1295400"/>
            <a:ext cx="109728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sldNum" idx="12"/>
          </p:nvPr>
        </p:nvSpPr>
        <p:spPr>
          <a:xfrm>
            <a:off x="304800" y="6477000"/>
            <a:ext cx="1117600" cy="34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17" name="Google Shape;1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295400"/>
            <a:ext cx="5638800" cy="48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VMS template 4">
  <a:themeElements>
    <a:clrScheme name="EVMS 2011">
      <a:dk1>
        <a:srgbClr val="000000"/>
      </a:dk1>
      <a:lt1>
        <a:srgbClr val="FFFFFF"/>
      </a:lt1>
      <a:dk2>
        <a:srgbClr val="00334D"/>
      </a:dk2>
      <a:lt2>
        <a:srgbClr val="EEECE1"/>
      </a:lt2>
      <a:accent1>
        <a:srgbClr val="367C99"/>
      </a:accent1>
      <a:accent2>
        <a:srgbClr val="B64121"/>
      </a:accent2>
      <a:accent3>
        <a:srgbClr val="41C4DC"/>
      </a:accent3>
      <a:accent4>
        <a:srgbClr val="766A63"/>
      </a:accent4>
      <a:accent5>
        <a:srgbClr val="DCCE86"/>
      </a:accent5>
      <a:accent6>
        <a:srgbClr val="C6EDF5"/>
      </a:accent6>
      <a:hlink>
        <a:srgbClr val="367C99"/>
      </a:hlink>
      <a:folHlink>
        <a:srgbClr val="C050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Noto Sans Symbols</vt:lpstr>
      <vt:lpstr>EVMS template 4</vt:lpstr>
      <vt:lpstr>ALLIED DENTAL STUDENTS’ DVI LEARNING OUTCOMES FOLLOWING A MULTIMEDIA MODULE</vt:lpstr>
      <vt:lpstr>PROBLEM</vt:lpstr>
      <vt:lpstr>HYPOTHESES</vt:lpstr>
      <vt:lpstr>METHODS</vt:lpstr>
      <vt:lpstr>PowerPoint Presentation</vt:lpstr>
      <vt:lpstr>RADIOGRAPHIC COMPARISON MATCH ASSESSMENT</vt:lpstr>
      <vt:lpstr>RESULTS</vt:lpstr>
      <vt:lpstr>RESULTS</vt:lpstr>
      <vt:lpstr>RESULTS</vt:lpstr>
      <vt:lpstr>CONCLUSION</vt:lpstr>
      <vt:lpstr>THANK YOU! 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ALLIED DENTAL STUDENTS’ DVI LEARNING OUTCOMES FOLLOWING A MULTIMEDIA MODULE</dc:title>
  <dc:creator>Potter, Ashley</dc:creator>
  <cp:lastModifiedBy>Brocus, Rebecca D</cp:lastModifiedBy>
  <cp:revision>1</cp:revision>
  <dcterms:created xsi:type="dcterms:W3CDTF">2022-05-02T19:49:57Z</dcterms:created>
  <dcterms:modified xsi:type="dcterms:W3CDTF">2023-05-01T19:29:57Z</dcterms:modified>
</cp:coreProperties>
</file>